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2.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3.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5141" r:id="rId2"/>
    <p:sldMasterId id="2147485184" r:id="rId3"/>
    <p:sldMasterId id="2147485227" r:id="rId4"/>
  </p:sldMasterIdLst>
  <p:notesMasterIdLst>
    <p:notesMasterId r:id="rId41"/>
  </p:notesMasterIdLst>
  <p:sldIdLst>
    <p:sldId id="258" r:id="rId5"/>
    <p:sldId id="260" r:id="rId6"/>
    <p:sldId id="262" r:id="rId7"/>
    <p:sldId id="264" r:id="rId8"/>
    <p:sldId id="270" r:id="rId9"/>
    <p:sldId id="272" r:id="rId10"/>
    <p:sldId id="274" r:id="rId11"/>
    <p:sldId id="276" r:id="rId12"/>
    <p:sldId id="367" r:id="rId13"/>
    <p:sldId id="304" r:id="rId14"/>
    <p:sldId id="308" r:id="rId15"/>
    <p:sldId id="310" r:id="rId16"/>
    <p:sldId id="312" r:id="rId17"/>
    <p:sldId id="314" r:id="rId18"/>
    <p:sldId id="316" r:id="rId19"/>
    <p:sldId id="318" r:id="rId20"/>
    <p:sldId id="320" r:id="rId21"/>
    <p:sldId id="322" r:id="rId22"/>
    <p:sldId id="324" r:id="rId23"/>
    <p:sldId id="326" r:id="rId24"/>
    <p:sldId id="328" r:id="rId25"/>
    <p:sldId id="330" r:id="rId26"/>
    <p:sldId id="332" r:id="rId27"/>
    <p:sldId id="334" r:id="rId28"/>
    <p:sldId id="336" r:id="rId29"/>
    <p:sldId id="338" r:id="rId30"/>
    <p:sldId id="348" r:id="rId31"/>
    <p:sldId id="350" r:id="rId32"/>
    <p:sldId id="352" r:id="rId33"/>
    <p:sldId id="354" r:id="rId34"/>
    <p:sldId id="356" r:id="rId35"/>
    <p:sldId id="358" r:id="rId36"/>
    <p:sldId id="360" r:id="rId37"/>
    <p:sldId id="362" r:id="rId38"/>
    <p:sldId id="364" r:id="rId39"/>
    <p:sldId id="366" r:id="rId40"/>
  </p:sldIdLst>
  <p:sldSz cx="12192000" cy="6858000"/>
  <p:notesSz cx="6858000" cy="9144000"/>
  <p:custDataLst>
    <p:tags r:id="rId4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7"/>
    <p:restoredTop sz="0"/>
  </p:normalViewPr>
  <p:slideViewPr>
    <p:cSldViewPr>
      <p:cViewPr varScale="1">
        <p:scale>
          <a:sx n="104" d="100"/>
          <a:sy n="104" d="100"/>
        </p:scale>
        <p:origin x="160" y="720"/>
      </p:cViewPr>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gs" Target="tags/tag1.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media/image10.svg>
</file>

<file path=ppt/media/image11.png>
</file>

<file path=ppt/media/image12.png>
</file>

<file path=ppt/media/image13.svg>
</file>

<file path=ppt/media/image14.jpeg>
</file>

<file path=ppt/media/image15.jpeg>
</file>

<file path=ppt/media/image16.jpeg>
</file>

<file path=ppt/media/image17.jpeg>
</file>

<file path=ppt/media/image18.jpeg>
</file>

<file path=ppt/media/image19.jpg>
</file>

<file path=ppt/media/image2.png>
</file>

<file path=ppt/media/image20.png>
</file>

<file path=ppt/media/image21.jpg>
</file>

<file path=ppt/media/image22.jpg>
</file>

<file path=ppt/media/image4.png>
</file>

<file path=ppt/media/image5.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Tim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969BC4-DA3A-4BF7-8CE9-D629888C299A}" type="datetimeFigureOut">
              <a:t>2/9/22</a:t>
            </a:fld>
            <a:endParaRPr/>
          </a:p>
        </p:txBody>
      </p:sp>
      <p:sp>
        <p:nvSpPr>
          <p:cNvPr id="4" name="SlideImage 3"/>
          <p:cNvSpPr>
            <a:spLocks noGrp="1" noRot="1" noChangeAspect="1"/>
          </p:cNvSpPr>
          <p:nvPr>
            <p:ph type="sldImg" idx="2"/>
          </p:nvPr>
        </p:nvSpPr>
        <p:spPr>
          <a:xfrm>
            <a:off x="1371600" y="1143000"/>
            <a:ext cx="4114800" cy="3086100"/>
          </a:xfrm>
          <a:prstGeom prst="rect">
            <a:avLst/>
          </a:prstGeom>
          <a:noFill/>
          <a:ln w="12700">
            <a:solidFill>
              <a:prstClr val="black"/>
            </a:solidFill>
          </a:ln>
        </p:spPr>
      </p:sp>
      <p:sp>
        <p:nvSpPr>
          <p:cNvPr id="5" name="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sz="1200"/>
            </a:defPPr>
          </a:lstStyle>
          <a:p>
            <a:r>
              <a:t>First Level</a:t>
            </a:r>
          </a:p>
          <a:p>
            <a:pPr lvl="1"/>
            <a:r>
              <a:t>Second Level</a:t>
            </a:r>
          </a:p>
          <a:p>
            <a:pPr lvl="2"/>
            <a:r>
              <a:t>Third level</a:t>
            </a:r>
          </a:p>
          <a:p>
            <a:pPr lvl="3"/>
            <a:r>
              <a:t>Fourth level</a:t>
            </a:r>
          </a:p>
          <a:p>
            <a:pPr lvl="4"/>
            <a:r>
              <a:t>Fifth level</a:t>
            </a:r>
          </a:p>
        </p:txBody>
      </p:sp>
      <p:sp>
        <p:nvSpPr>
          <p:cNvPr id="6" name="Foo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Numb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AD9DC1-77D6-4E8E-8AE2-64B18BEA7DD1}" type="slidenum">
              <a:rPr smtClean="0"/>
              <a:t>‹#›</a:t>
            </a:fld>
            <a:endParaRPr/>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oauth.net/2?azure-portal=true"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s://www.oauth.com/oauth2-servers/access-tokens?azure-portal=true"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collection.cooperhewitt.org/api?azure-portal=true"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collection.cooperhewitt.org/api/oauth2?azure-portal=true"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en.wikipedia.org/wiki/List_of_HTTP_status_codes?azure-portal=true" TargetMode="External"/><Relationship Id="rId2" Type="http://schemas.openxmlformats.org/officeDocument/2006/relationships/slide" Target="../slides/slide26.xml"/><Relationship Id="rId1" Type="http://schemas.openxmlformats.org/officeDocument/2006/relationships/notesMaster" Target="../notesMasters/notesMaster1.xml"/><Relationship Id="rId4" Type="http://schemas.openxmlformats.org/officeDocument/2006/relationships/hyperlink" Target="https://http.cat?azure-portal=true" TargetMode="Externa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github.com/public-apis/public-apis?azure-portal=true"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pi.jquery.com?azure-portal=true"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en.wikipedia.org/wiki/Representational_state_transfer?azure-portal=true" TargetMode="External"/><Relationship Id="rId4" Type="http://schemas.openxmlformats.org/officeDocument/2006/relationships/hyperlink" Target="https://en.wikipedia.org/wiki/SOAP?azure-portal=true"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metmuseum.github.io/" TargetMode="External"/><Relationship Id="rId2" Type="http://schemas.openxmlformats.org/officeDocument/2006/relationships/slide" Target="../slides/slide11.xml"/><Relationship Id="rId1" Type="http://schemas.openxmlformats.org/officeDocument/2006/relationships/notesMaster" Target="../notesMasters/notesMaster1.xml"/><Relationship Id="rId5" Type="http://schemas.openxmlformats.org/officeDocument/2006/relationships/hyperlink" Target="https://creativecommons.org/publicdomain/zero/1.0?azure-portal=true" TargetMode="External"/><Relationship Id="rId4" Type="http://schemas.openxmlformats.org/officeDocument/2006/relationships/hyperlink" Target="https://www.metmuseum.org/information/terms-and-conditions?azure-portal=tru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t>Link to published module on Learn: https://docs.microsoft.com/en-us/learn/modules/learn-pr/student-evangelism/use-apis-discover-museum-art/ </a:t>
            </a:r>
          </a:p>
        </p:txBody>
      </p:sp>
      <p:sp>
        <p:nvSpPr>
          <p:cNvPr id="4" name="Slide Number Placeholder 3"/>
          <p:cNvSpPr>
            <a:spLocks noGrp="1"/>
          </p:cNvSpPr>
          <p:nvPr>
            <p:ph type="sldNum" sz="quarter" idx="10"/>
          </p:nvPr>
        </p:nvSpPr>
        <p:spPr/>
        <p:txBody>
          <a:bodyPr/>
          <a:lstStyle/>
          <a:p>
            <a:fld id="{6101C5E1-D8E9-464D-A93E-CE21651935A7}" type="slidenum">
              <a:rPr lang="en-US" smtClean="0"/>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67500" lnSpcReduction="20000"/>
          </a:bodyPr>
          <a:lstStyle/>
          <a:p>
            <a:pPr>
              <a:spcBef>
                <a:spcPct val="43750"/>
              </a:spcBef>
              <a:spcAft>
                <a:spcPct val="43750"/>
              </a:spcAft>
            </a:pPr>
            <a:r>
              <a:t>The Met's endpoints, or the URLs that you'll use to query for objects, are Objects, Object (for a single object), Departments, and Search.</a:t>
            </a:r>
          </a:p>
          <a:p>
            <a:endParaRPr/>
          </a:p>
          <a:p>
            <a:pPr>
              <a:spcBef>
                <a:spcPct val="43750"/>
              </a:spcBef>
              <a:spcAft>
                <a:spcPct val="43750"/>
              </a:spcAft>
            </a:pPr>
            <a:r>
              <a:t>The design of this API indicates that users are expected to search the collection and then drill down into object groups and individual objects for more detail and information. The API is being built progressively. The choice of including a Department endpoint might be an indication of the way the data is structured and how users search for it.</a:t>
            </a:r>
          </a:p>
          <a:p>
            <a:endParaRPr/>
          </a:p>
          <a:p>
            <a:pPr>
              <a:spcBef>
                <a:spcPct val="43750"/>
              </a:spcBef>
              <a:spcAft>
                <a:spcPct val="43750"/>
              </a:spcAft>
            </a:pPr>
            <a:r>
              <a:t>Suppose you're interested in arms and armor. You could query the Departments endpoint to get the ID of that department:</a:t>
            </a:r>
          </a:p>
          <a:p>
            <a:endParaRPr/>
          </a:p>
          <a:p>
            <a:pPr>
              <a:spcBef>
                <a:spcPct val="43750"/>
              </a:spcBef>
              <a:spcAft>
                <a:spcPct val="43750"/>
              </a:spcAft>
            </a:pPr>
            <a:r>
              <a:t>https://collectionapi.metmuseum.org/public/collection/v1/departments</a:t>
            </a:r>
          </a:p>
          <a:p>
            <a:endParaRPr/>
          </a:p>
          <a:p>
            <a:pPr>
              <a:spcBef>
                <a:spcPct val="43750"/>
              </a:spcBef>
              <a:spcAft>
                <a:spcPct val="43750"/>
              </a:spcAft>
            </a:pPr>
            <a:r>
              <a:t>If you paste that link into a browser, you discover that the Arms and Armor department has department ID 4. You now have some information that you can use to find interesting items in the collection. To do that, you can use the Search endpoint.</a:t>
            </a:r>
          </a:p>
          <a:p>
            <a:endParaRPr/>
          </a:p>
          <a:p>
            <a:pPr>
              <a:spcBef>
                <a:spcPct val="43750"/>
              </a:spcBef>
              <a:spcAft>
                <a:spcPct val="43750"/>
              </a:spcAft>
            </a:pPr>
            <a:r>
              <a:t>Because this API is attempting to return controlled amounts of data, given its scope of 5,000 years of art history in an immense collection, a search by just departmentId won't succeed. Instead, you need to narrow your search by a keyword within that department.</a:t>
            </a:r>
          </a:p>
          <a:p>
            <a:endParaRPr/>
          </a:p>
          <a:p>
            <a:pPr>
              <a:spcBef>
                <a:spcPct val="43750"/>
              </a:spcBef>
              <a:spcAft>
                <a:spcPct val="43750"/>
              </a:spcAft>
            </a:pPr>
            <a:r>
              <a:t>This narrowing activity requires you to use a query parameter in your URL to access the endpoint. If you look at the documentation, you'll see that the expected format is to append ?q=keyword(s) to the endpoint. So to find only arms and armor items in embossed silver, paste this string into your browser: https://collectionapi.metmuseum.org/public/collection/v1/search?departmentId=4&amp;q=embossed%20silver. Twenty-seven items are returned.</a:t>
            </a:r>
          </a:p>
          <a:p>
            <a:endParaRPr/>
          </a:p>
          <a:p>
            <a:pPr>
              <a:spcBef>
                <a:spcPct val="43750"/>
              </a:spcBef>
              <a:spcAft>
                <a:spcPct val="43750"/>
              </a:spcAft>
            </a:pPr>
            <a:r>
              <a:t>This query gives you the information to retrieve the objects that are returned. If you want to look at the first object in the group, you'd go to this endpoint: https://collectionapi.metmuseum.org/public/collection/v1/objects/626019. The data returned reveals a spectacular costume suit of armor from 1800, complete with a papier-m?ch? helmet. One can only imagine the party where it was worn!</a:t>
            </a:r>
          </a:p>
          <a:p>
            <a:endParaRPr/>
          </a:p>
          <a:p>
            <a:pPr>
              <a:spcBef>
                <a:spcPct val="43750"/>
              </a:spcBef>
              <a:spcAft>
                <a:spcPct val="43750"/>
              </a:spcAft>
            </a:pPr>
            <a:r>
              <a:t>This costume helmet was acquired by the Metropolitan Museum in 1988 and currently resides in the Arms and Armor department.</a:t>
            </a:r>
          </a:p>
        </p:txBody>
      </p:sp>
      <p:sp>
        <p:nvSpPr>
          <p:cNvPr id="4" name="Slide Number Placeholder 3"/>
          <p:cNvSpPr>
            <a:spLocks noGrp="1"/>
          </p:cNvSpPr>
          <p:nvPr>
            <p:ph type="sldNum" sz="quarter" idx="10"/>
          </p:nvPr>
        </p:nvSpPr>
        <p:spPr/>
        <p:txBody>
          <a:bodyPr/>
          <a:lstStyle/>
          <a:p>
            <a:fld id="{6101C5E1-D8E9-464D-A93E-CE21651935A7}" type="slidenum">
              <a:rPr lang="en-US" smtClean="0"/>
              <a:t>12</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43750"/>
              </a:spcBef>
              <a:spcAft>
                <a:spcPct val="43750"/>
              </a:spcAft>
            </a:pPr>
            <a:r>
              <a:t>The Metropolitan Museum's well-organized and easy-to-access API is a great place to start imagining how you might use an API in your website. You can build a search by using the search endpoint and query parameters. You can query the department for a group of objectIds and loop over them to create a list of interesting objects. You can explore the collection in depth and in detail without ever touching or even understanding the database underlying it. That's the power of a great API!</a:t>
            </a:r>
          </a:p>
        </p:txBody>
      </p:sp>
      <p:sp>
        <p:nvSpPr>
          <p:cNvPr id="4" name="Slide Number Placeholder 3"/>
          <p:cNvSpPr>
            <a:spLocks noGrp="1"/>
          </p:cNvSpPr>
          <p:nvPr>
            <p:ph type="sldNum" sz="quarter" idx="10"/>
          </p:nvPr>
        </p:nvSpPr>
        <p:spPr/>
        <p:txBody>
          <a:bodyPr/>
          <a:lstStyle/>
          <a:p>
            <a:fld id="{6101C5E1-D8E9-464D-A93E-CE21651935A7}" type="slidenum">
              <a:rPr lang="en-US" smtClean="0"/>
              <a:t>13</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14</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The Metropolitan Museum's API is open to the public and doesn't require authentication. The only request is that users "limit request rate to 80 requests per second." This level of openness is a little unusual for an API. Usually, the organization that manages a publicly facing API requires some kind of access authentication to protect itself from unwanted overuse of the endpoints.</a:t>
            </a:r>
          </a:p>
          <a:p>
            <a:endParaRPr/>
          </a:p>
          <a:p>
            <a:pPr>
              <a:spcBef>
                <a:spcPct val="43750"/>
              </a:spcBef>
              <a:spcAft>
                <a:spcPct val="43750"/>
              </a:spcAft>
            </a:pPr>
            <a:r>
              <a:t>If an API requires authentication, you won't be able to make calls to get data directly via URL calls. Instead, you'll need to use a </a:t>
            </a:r>
            <a:r>
              <a:rPr i="1"/>
              <a:t>request header</a:t>
            </a:r>
            <a:r>
              <a:t>, which is an object that's sent with your request and that uses an HTTP call.</a:t>
            </a:r>
          </a:p>
          <a:p>
            <a:endParaRPr/>
          </a:p>
          <a:p>
            <a:pPr>
              <a:spcBef>
                <a:spcPct val="43750"/>
              </a:spcBef>
              <a:spcAft>
                <a:spcPct val="43750"/>
              </a:spcAft>
            </a:pPr>
            <a:r>
              <a:t>[!Note] Always use authentication over a secure HTTPS connection.</a:t>
            </a:r>
          </a:p>
        </p:txBody>
      </p:sp>
      <p:sp>
        <p:nvSpPr>
          <p:cNvPr id="4" name="Slide Number Placeholder 3"/>
          <p:cNvSpPr>
            <a:spLocks noGrp="1"/>
          </p:cNvSpPr>
          <p:nvPr>
            <p:ph type="sldNum" sz="quarter" idx="10"/>
          </p:nvPr>
        </p:nvSpPr>
        <p:spPr/>
        <p:txBody>
          <a:bodyPr/>
          <a:lstStyle/>
          <a:p>
            <a:fld id="{6101C5E1-D8E9-464D-A93E-CE21651935A7}" type="slidenum">
              <a:rPr lang="en-US" smtClean="0"/>
              <a:t>15</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43750"/>
              </a:spcBef>
              <a:spcAft>
                <a:spcPct val="43750"/>
              </a:spcAft>
            </a:pPr>
            <a:r>
              <a:t>The HTTP protocol provides developers with several authentication strategies, including Basic and Bearer. Basic authentication isn't inherently secure because it requires you to pass a user name and password through a request header directly. Here's an example:</a:t>
            </a:r>
          </a:p>
          <a:p>
            <a:endParaRPr/>
          </a:p>
          <a:p>
            <a:pPr>
              <a:spcBef>
                <a:spcPct val="43750"/>
              </a:spcBef>
              <a:spcAft>
                <a:spcPct val="43750"/>
              </a:spcAft>
            </a:pPr>
            <a:r>
              <a:t>Authorization: Basic abcdef12345==</a:t>
            </a:r>
          </a:p>
          <a:p>
            <a:endParaRPr/>
          </a:p>
          <a:p>
            <a:pPr>
              <a:spcBef>
                <a:spcPct val="43750"/>
              </a:spcBef>
              <a:spcAft>
                <a:spcPct val="43750"/>
              </a:spcAft>
            </a:pPr>
            <a:r>
              <a:t>You're more likely to see Bearer authentication. Bearer authentication requires a token, retrieved before the authentication call, that must be passed in the request header:</a:t>
            </a:r>
          </a:p>
          <a:p>
            <a:endParaRPr/>
          </a:p>
          <a:p>
            <a:pPr>
              <a:spcBef>
                <a:spcPct val="43750"/>
              </a:spcBef>
              <a:spcAft>
                <a:spcPct val="43750"/>
              </a:spcAft>
            </a:pPr>
            <a:r>
              <a:t>Authorization: Bearer &lt;my-token&gt;</a:t>
            </a:r>
          </a:p>
        </p:txBody>
      </p:sp>
      <p:sp>
        <p:nvSpPr>
          <p:cNvPr id="4" name="Slide Number Placeholder 3"/>
          <p:cNvSpPr>
            <a:spLocks noGrp="1"/>
          </p:cNvSpPr>
          <p:nvPr>
            <p:ph type="sldNum" sz="quarter" idx="10"/>
          </p:nvPr>
        </p:nvSpPr>
        <p:spPr/>
        <p:txBody>
          <a:bodyPr/>
          <a:lstStyle/>
          <a:p>
            <a:fld id="{6101C5E1-D8E9-464D-A93E-CE21651935A7}" type="slidenum">
              <a:rPr lang="en-US" smtClean="0"/>
              <a:t>16</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43750"/>
              </a:spcBef>
              <a:spcAft>
                <a:spcPct val="43750"/>
              </a:spcAft>
            </a:pPr>
            <a:r>
              <a:t>API keys are common in API architecture. They can show up in various places: passed via body data as JSON, sent through a query string, or sent via a custom header or an authorization header.</a:t>
            </a:r>
          </a:p>
          <a:p>
            <a:endParaRPr/>
          </a:p>
          <a:p>
            <a:pPr>
              <a:spcBef>
                <a:spcPct val="43750"/>
              </a:spcBef>
              <a:spcAft>
                <a:spcPct val="43750"/>
              </a:spcAft>
            </a:pPr>
            <a:r>
              <a:t>Keys are an easy way to form a handshake between your code and an API, but they're not inherently secure. In theory, anyone could use a key if they can intercept it via a network call.</a:t>
            </a:r>
          </a:p>
          <a:p>
            <a:endParaRPr/>
          </a:p>
          <a:p>
            <a:pPr>
              <a:spcBef>
                <a:spcPct val="43750"/>
              </a:spcBef>
              <a:spcAft>
                <a:spcPct val="43750"/>
              </a:spcAft>
            </a:pPr>
            <a:r>
              <a:t>[!TIP] It's a good idea to store your API keys in the cloud and access them via a function that calls an environment variable. But that method is out of scope for this tutorial!</a:t>
            </a:r>
          </a:p>
        </p:txBody>
      </p:sp>
      <p:sp>
        <p:nvSpPr>
          <p:cNvPr id="4" name="Slide Number Placeholder 3"/>
          <p:cNvSpPr>
            <a:spLocks noGrp="1"/>
          </p:cNvSpPr>
          <p:nvPr>
            <p:ph type="sldNum" sz="quarter" idx="10"/>
          </p:nvPr>
        </p:nvSpPr>
        <p:spPr/>
        <p:txBody>
          <a:bodyPr/>
          <a:lstStyle/>
          <a:p>
            <a:fld id="{6101C5E1-D8E9-464D-A93E-CE21651935A7}" type="slidenum">
              <a:rPr lang="en-US" smtClean="0"/>
              <a:t>17</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ct val="43750"/>
              </a:spcBef>
              <a:spcAft>
                <a:spcPct val="43750"/>
              </a:spcAft>
            </a:pPr>
            <a:r>
              <a:t>Using an API key can easily get complicated, but it's the most common way to authenticate to use an API. Yet another way to authenticate and use an API is via </a:t>
            </a:r>
            <a:r>
              <a:rPr>
                <a:hlinkClick r:id="rId3"/>
              </a:rPr>
              <a:t>OAuth</a:t>
            </a:r>
            <a:r>
              <a:t>. OAuth, particularly version 2, provides a more fine-grained authentication strategy. The user is directed to the API's site and then completes one of many flows allowed by OAuth to enable access. Many scenarios are possible. But OAuth basically enables the creation of an API key and uses the key to authenticate a token that allows limited access to an API for limited operations. In this way, a user can use an </a:t>
            </a:r>
            <a:r>
              <a:rPr>
                <a:hlinkClick r:id="rId4"/>
              </a:rPr>
              <a:t>access token</a:t>
            </a:r>
            <a:r>
              <a:t> in web calls to ensure access to various parts of the API, for specific uses and specific time periods.</a:t>
            </a:r>
          </a:p>
          <a:p>
            <a:endParaRPr/>
          </a:p>
          <a:p>
            <a:pPr>
              <a:spcBef>
                <a:spcPct val="43750"/>
              </a:spcBef>
              <a:spcAft>
                <a:spcPct val="43750"/>
              </a:spcAft>
            </a:pPr>
            <a:r>
              <a:t>API keys are different from access tokens in that keys provide authorization but not authentication. Access tokens provide a more secure way to access sensitive endpoints.</a:t>
            </a:r>
          </a:p>
          <a:p>
            <a:endParaRPr/>
          </a:p>
          <a:p>
            <a:pPr>
              <a:spcBef>
                <a:spcPct val="43750"/>
              </a:spcBef>
              <a:spcAft>
                <a:spcPct val="43750"/>
              </a:spcAft>
            </a:pPr>
            <a:r>
              <a:t>In the next unit, you'll query an API that uses OAuth 2: the Smithsonian's Cooper Hewitt National Design Museum.</a:t>
            </a:r>
          </a:p>
        </p:txBody>
      </p:sp>
      <p:sp>
        <p:nvSpPr>
          <p:cNvPr id="4" name="Slide Number Placeholder 3"/>
          <p:cNvSpPr>
            <a:spLocks noGrp="1"/>
          </p:cNvSpPr>
          <p:nvPr>
            <p:ph type="sldNum" sz="quarter" idx="10"/>
          </p:nvPr>
        </p:nvSpPr>
        <p:spPr/>
        <p:txBody>
          <a:bodyPr/>
          <a:lstStyle/>
          <a:p>
            <a:fld id="{6101C5E1-D8E9-464D-A93E-CE21651935A7}" type="slidenum">
              <a:rPr lang="en-US" smtClean="0"/>
              <a:t>18</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19</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Now that you've discovered some interesting collections at the Metropolitan Museum, let's look at a different museum API: the Cooper Hewitt API. Cooper Hewitt is part of the Smithsonian. It's the US's National Design Museum. Its collection is devoted to interesting and notable design, from Dyson fans to antique shoes.</a:t>
            </a:r>
          </a:p>
          <a:p>
            <a:endParaRPr/>
          </a:p>
          <a:p>
            <a:pPr>
              <a:spcBef>
                <a:spcPct val="43750"/>
              </a:spcBef>
              <a:spcAft>
                <a:spcPct val="43750"/>
              </a:spcAft>
            </a:pPr>
            <a:r>
              <a:t>To access the API, you need either an access token or both an access token and an API key that acts as its authenticator. The API allows a user to visit an endpoint for individual visits by using a one-off access token. But to query the API with code, you need both elements.</a:t>
            </a:r>
          </a:p>
        </p:txBody>
      </p:sp>
      <p:sp>
        <p:nvSpPr>
          <p:cNvPr id="4" name="Slide Number Placeholder 3"/>
          <p:cNvSpPr>
            <a:spLocks noGrp="1"/>
          </p:cNvSpPr>
          <p:nvPr>
            <p:ph type="sldNum" sz="quarter" idx="10"/>
          </p:nvPr>
        </p:nvSpPr>
        <p:spPr/>
        <p:txBody>
          <a:bodyPr/>
          <a:lstStyle/>
          <a:p>
            <a:fld id="{6101C5E1-D8E9-464D-A93E-CE21651935A7}" type="slidenum">
              <a:rPr lang="en-US" smtClean="0"/>
              <a:t>20</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Go to the </a:t>
            </a:r>
            <a:r>
              <a:rPr>
                <a:hlinkClick r:id="rId3"/>
              </a:rPr>
              <a:t>API home page</a:t>
            </a:r>
            <a:r>
              <a:t> and create an account. After you create your account, you can create a key and an access token for yourself. Save the token that's generated in a text file somewhere safe on your local computer.</a:t>
            </a:r>
          </a:p>
          <a:p>
            <a:endParaRPr/>
          </a:p>
          <a:p>
            <a:pPr>
              <a:spcBef>
                <a:spcPct val="43750"/>
              </a:spcBef>
              <a:spcAft>
                <a:spcPct val="43750"/>
              </a:spcAft>
            </a:pPr>
            <a:r>
              <a:t>[!NOTE] Why create both an access token </a:t>
            </a:r>
            <a:r>
              <a:rPr i="1"/>
              <a:t>and</a:t>
            </a:r>
            <a:r>
              <a:t> a key? This API uses </a:t>
            </a:r>
            <a:r>
              <a:rPr>
                <a:hlinkClick r:id="rId4"/>
              </a:rPr>
              <a:t>OAuth 2</a:t>
            </a:r>
            <a:r>
              <a:t>, which requires tokens to monitor and limit access to the API. The API key works with the access token to ensure that you have the authority to access the API in the way that you have set up via the token.</a:t>
            </a:r>
          </a:p>
          <a:p>
            <a:endParaRPr/>
          </a:p>
          <a:p>
            <a:pPr>
              <a:spcBef>
                <a:spcPct val="43750"/>
              </a:spcBef>
              <a:spcAft>
                <a:spcPct val="43750"/>
              </a:spcAft>
            </a:pPr>
            <a:r>
              <a:t>After you create a token and authenticate it by using an API key, you can start sending the token in the URL of a test API call. Let's see what we can find in the Cooper Hewitt Design Museum!</a:t>
            </a:r>
          </a:p>
        </p:txBody>
      </p:sp>
      <p:sp>
        <p:nvSpPr>
          <p:cNvPr id="4" name="Slide Number Placeholder 3"/>
          <p:cNvSpPr>
            <a:spLocks noGrp="1"/>
          </p:cNvSpPr>
          <p:nvPr>
            <p:ph type="sldNum" sz="quarter" idx="10"/>
          </p:nvPr>
        </p:nvSpPr>
        <p:spPr/>
        <p:txBody>
          <a:bodyPr/>
          <a:lstStyle/>
          <a:p>
            <a:fld id="{6101C5E1-D8E9-464D-A93E-CE21651935A7}" type="slidenum">
              <a:rPr lang="en-US" smtClean="0"/>
              <a:t>21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3</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97500" lnSpcReduction="10000"/>
          </a:bodyPr>
          <a:lstStyle/>
          <a:p>
            <a:pPr>
              <a:spcBef>
                <a:spcPct val="43750"/>
              </a:spcBef>
              <a:spcAft>
                <a:spcPct val="43750"/>
              </a:spcAft>
            </a:pPr>
            <a:r>
              <a:t>Say you're interested in Art Nouveau, and you want to see what objects exist in the collection from that era. The API allows you to get an ID for the era and query it to get a URL with a collection specified for the era.</a:t>
            </a:r>
          </a:p>
          <a:p>
            <a:endParaRPr/>
          </a:p>
          <a:p>
            <a:pPr>
              <a:spcBef>
                <a:spcPct val="43750"/>
              </a:spcBef>
              <a:spcAft>
                <a:spcPct val="43750"/>
              </a:spcAft>
            </a:pPr>
            <a:r>
              <a:t>[!NOTE] For the following queries, get an access token as noted earlier and paste it into the query where specified.</a:t>
            </a:r>
          </a:p>
          <a:p>
            <a:endParaRPr/>
          </a:p>
          <a:p>
            <a:pPr>
              <a:spcBef>
                <a:spcPct val="43750"/>
              </a:spcBef>
              <a:spcAft>
                <a:spcPct val="43750"/>
              </a:spcAft>
            </a:pPr>
            <a:r>
              <a:t>To find the Art Nouveau objects, query the API like so: https://api.collection.cooperhewitt.org/rest/?method=cooperhewitt.periods.getList&amp;access_token=&lt;your-token&gt;&amp;page=1&amp;per_page=100. This query specifies that you need to append the page you'll retrieve and the number of elements returned per page.</a:t>
            </a:r>
          </a:p>
          <a:p>
            <a:endParaRPr/>
          </a:p>
          <a:p>
            <a:pPr>
              <a:spcBef>
                <a:spcPct val="43750"/>
              </a:spcBef>
              <a:spcAft>
                <a:spcPct val="43750"/>
              </a:spcAft>
            </a:pPr>
            <a:r>
              <a:t>When you query the API, a URL is returned in the response with a list of Art Nouveau objects available for perusal (including some famous Mucha posters): https://collection.cooperhewitt.org/periods/35417231/. Take a look. What other eras can you discover by querying this API?</a:t>
            </a:r>
          </a:p>
        </p:txBody>
      </p:sp>
      <p:sp>
        <p:nvSpPr>
          <p:cNvPr id="4" name="Slide Number Placeholder 3"/>
          <p:cNvSpPr>
            <a:spLocks noGrp="1"/>
          </p:cNvSpPr>
          <p:nvPr>
            <p:ph type="sldNum" sz="quarter" idx="10"/>
          </p:nvPr>
        </p:nvSpPr>
        <p:spPr/>
        <p:txBody>
          <a:bodyPr/>
          <a:lstStyle/>
          <a:p>
            <a:fld id="{6101C5E1-D8E9-464D-A93E-CE21651935A7}" type="slidenum">
              <a:rPr lang="en-US" smtClean="0"/>
              <a:t>22</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23</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In many situations, it's important to know the status codes that are sent back by a RESTful API. What if there's a server error? What if there's no data to be sent back? What if there's an authentication error? In any of these cases, it's useful to watch for codes so that you can tell the front-end user that there's a problem.</a:t>
            </a:r>
          </a:p>
        </p:txBody>
      </p:sp>
      <p:sp>
        <p:nvSpPr>
          <p:cNvPr id="4" name="Slide Number Placeholder 3"/>
          <p:cNvSpPr>
            <a:spLocks noGrp="1"/>
          </p:cNvSpPr>
          <p:nvPr>
            <p:ph type="sldNum" sz="quarter" idx="10"/>
          </p:nvPr>
        </p:nvSpPr>
        <p:spPr/>
        <p:txBody>
          <a:bodyPr/>
          <a:lstStyle/>
          <a:p>
            <a:fld id="{6101C5E1-D8E9-464D-A93E-CE21651935A7}" type="slidenum">
              <a:rPr lang="en-US" smtClean="0"/>
              <a:t>24</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Try, for example, this query in your browser: https://api.collection.cooperhewitt.org/rest/?method=cooperhewitt.periods.getList&amp;access_token=xxxxx&amp;page=1&amp;per_page=100.</a:t>
            </a:r>
          </a:p>
          <a:p>
            <a:endParaRPr/>
          </a:p>
          <a:p>
            <a:pPr>
              <a:spcBef>
                <a:spcPct val="43750"/>
              </a:spcBef>
              <a:spcAft>
                <a:spcPct val="43750"/>
              </a:spcAft>
            </a:pPr>
            <a:r>
              <a:t>The API will return a code of 400: this is a "bad request" error. It's caused by an invalid access token in the URL.</a:t>
            </a:r>
          </a:p>
        </p:txBody>
      </p:sp>
      <p:sp>
        <p:nvSpPr>
          <p:cNvPr id="4" name="Slide Number Placeholder 3"/>
          <p:cNvSpPr>
            <a:spLocks noGrp="1"/>
          </p:cNvSpPr>
          <p:nvPr>
            <p:ph type="sldNum" sz="quarter" idx="10"/>
          </p:nvPr>
        </p:nvSpPr>
        <p:spPr/>
        <p:txBody>
          <a:bodyPr/>
          <a:lstStyle/>
          <a:p>
            <a:fld id="{6101C5E1-D8E9-464D-A93E-CE21651935A7}" type="slidenum">
              <a:rPr lang="en-US" smtClean="0"/>
              <a:t>25</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85000" lnSpcReduction="20000"/>
          </a:bodyPr>
          <a:lstStyle/>
          <a:p>
            <a:pPr>
              <a:spcBef>
                <a:spcPct val="43750"/>
              </a:spcBef>
              <a:spcAft>
                <a:spcPct val="43750"/>
              </a:spcAft>
            </a:pPr>
            <a:r>
              <a:t>Common access codes you might come across include:</a:t>
            </a:r>
          </a:p>
          <a:p>
            <a:endParaRPr/>
          </a:p>
          <a:p>
            <a:r>
              <a:t>200 ? OK. The request was successful.</a:t>
            </a:r>
          </a:p>
          <a:p>
            <a:endParaRPr/>
          </a:p>
          <a:p>
            <a:r>
              <a:t>204 ? No Content.</a:t>
            </a:r>
          </a:p>
          <a:p>
            <a:endParaRPr/>
          </a:p>
          <a:p>
            <a:r>
              <a:t>301 ? Moved Permanently.</a:t>
            </a:r>
          </a:p>
          <a:p>
            <a:endParaRPr/>
          </a:p>
          <a:p>
            <a:r>
              <a:t>400 ? Bad Request.</a:t>
            </a:r>
          </a:p>
          <a:p>
            <a:endParaRPr/>
          </a:p>
          <a:p>
            <a:r>
              <a:t>401 ? Unauthorized.</a:t>
            </a:r>
          </a:p>
          <a:p>
            <a:endParaRPr/>
          </a:p>
          <a:p>
            <a:r>
              <a:t>403 ? Forbidden.</a:t>
            </a:r>
          </a:p>
          <a:p>
            <a:endParaRPr/>
          </a:p>
          <a:p>
            <a:r>
              <a:t>404 ? Not Found.</a:t>
            </a:r>
          </a:p>
          <a:p>
            <a:endParaRPr/>
          </a:p>
          <a:p>
            <a:r>
              <a:t>500 ? Internal Server Error.</a:t>
            </a:r>
          </a:p>
          <a:p>
            <a:endParaRPr/>
          </a:p>
          <a:p>
            <a:pPr>
              <a:spcBef>
                <a:spcPct val="43750"/>
              </a:spcBef>
              <a:spcAft>
                <a:spcPct val="43750"/>
              </a:spcAft>
            </a:pPr>
            <a:r>
              <a:t>It's useful to learn about </a:t>
            </a:r>
            <a:r>
              <a:rPr>
                <a:hlinkClick r:id="rId3"/>
              </a:rPr>
              <a:t>status codes</a:t>
            </a:r>
            <a:r>
              <a:t> so that you can handle them well in your client-side code. Normally, a 200 code means "all is well" and that you can continue to display the query results. It's also useful to be able to triage errors and display appropriate messages to handle them.</a:t>
            </a:r>
          </a:p>
          <a:p>
            <a:endParaRPr/>
          </a:p>
          <a:p>
            <a:pPr>
              <a:spcBef>
                <a:spcPct val="43750"/>
              </a:spcBef>
              <a:spcAft>
                <a:spcPct val="43750"/>
              </a:spcAft>
            </a:pPr>
            <a:r>
              <a:t>[!Tip] </a:t>
            </a:r>
            <a:r>
              <a:rPr>
                <a:hlinkClick r:id="rId4"/>
              </a:rPr>
              <a:t>HTTP Cats</a:t>
            </a:r>
            <a:r>
              <a:t> by Tomomi Imura is a memorable way to match status codes with errors. You'll never forget that 200 means OK!</a:t>
            </a:r>
          </a:p>
        </p:txBody>
      </p:sp>
      <p:sp>
        <p:nvSpPr>
          <p:cNvPr id="4" name="Slide Number Placeholder 3"/>
          <p:cNvSpPr>
            <a:spLocks noGrp="1"/>
          </p:cNvSpPr>
          <p:nvPr>
            <p:ph type="sldNum" sz="quarter" idx="10"/>
          </p:nvPr>
        </p:nvSpPr>
        <p:spPr/>
        <p:txBody>
          <a:bodyPr/>
          <a:lstStyle/>
          <a:p>
            <a:fld id="{6101C5E1-D8E9-464D-A93E-CE21651935A7}" type="slidenum">
              <a:rPr lang="en-US" smtClean="0"/>
              <a:t>26</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27</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t>Explanation: Most APIs do require keys for access, but some are open.</a:t>
            </a:r>
          </a:p>
        </p:txBody>
      </p:sp>
      <p:sp>
        <p:nvSpPr>
          <p:cNvPr id="4" name="Slide Number Placeholder 3"/>
          <p:cNvSpPr>
            <a:spLocks noGrp="1"/>
          </p:cNvSpPr>
          <p:nvPr>
            <p:ph type="sldNum" sz="quarter" idx="10"/>
          </p:nvPr>
        </p:nvSpPr>
        <p:spPr/>
        <p:txBody>
          <a:bodyPr/>
          <a:lstStyle/>
          <a:p>
            <a:fld id="{6101C5E1-D8E9-464D-A93E-CE21651935A7}" type="slidenum">
              <a:rPr lang="en-US" smtClean="0"/>
              <a:t>28</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t>Explanation: Most APIs do require keys for access, but some are open.</a:t>
            </a:r>
          </a:p>
        </p:txBody>
      </p:sp>
      <p:sp>
        <p:nvSpPr>
          <p:cNvPr id="4" name="Slide Number Placeholder 3"/>
          <p:cNvSpPr>
            <a:spLocks noGrp="1"/>
          </p:cNvSpPr>
          <p:nvPr>
            <p:ph type="sldNum" sz="quarter" idx="10"/>
          </p:nvPr>
        </p:nvSpPr>
        <p:spPr/>
        <p:txBody>
          <a:bodyPr/>
          <a:lstStyle/>
          <a:p>
            <a:fld id="{6101C5E1-D8E9-464D-A93E-CE21651935A7}" type="slidenum">
              <a:rPr lang="en-US" smtClean="0"/>
              <a:t>29</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t>Explanation: OAuth 2.0 protocol for Authorization Code Grant exchanges the token for an access code.</a:t>
            </a:r>
          </a:p>
        </p:txBody>
      </p:sp>
      <p:sp>
        <p:nvSpPr>
          <p:cNvPr id="4" name="Slide Number Placeholder 3"/>
          <p:cNvSpPr>
            <a:spLocks noGrp="1"/>
          </p:cNvSpPr>
          <p:nvPr>
            <p:ph type="sldNum" sz="quarter" idx="10"/>
          </p:nvPr>
        </p:nvSpPr>
        <p:spPr/>
        <p:txBody>
          <a:bodyPr/>
          <a:lstStyle/>
          <a:p>
            <a:fld id="{6101C5E1-D8E9-464D-A93E-CE21651935A7}" type="slidenum">
              <a:rPr lang="en-US" smtClean="0"/>
              <a:t>30</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t>Explanation: OAuth 2.0 protocol for Authorization Code Grant exchanges the token for an access code.</a:t>
            </a:r>
          </a:p>
        </p:txBody>
      </p:sp>
      <p:sp>
        <p:nvSpPr>
          <p:cNvPr id="4" name="Slide Number Placeholder 3"/>
          <p:cNvSpPr>
            <a:spLocks noGrp="1"/>
          </p:cNvSpPr>
          <p:nvPr>
            <p:ph type="sldNum" sz="quarter" idx="10"/>
          </p:nvPr>
        </p:nvSpPr>
        <p:spPr/>
        <p:txBody>
          <a:bodyPr/>
          <a:lstStyle/>
          <a:p>
            <a:fld id="{6101C5E1-D8E9-464D-A93E-CE21651935A7}" type="slidenum">
              <a:rPr lang="en-US" smtClean="0"/>
              <a:t>31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4</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t>Explanation: APIs have many uses, including many more than the ones listed here.</a:t>
            </a:r>
          </a:p>
        </p:txBody>
      </p:sp>
      <p:sp>
        <p:nvSpPr>
          <p:cNvPr id="4" name="Slide Number Placeholder 3"/>
          <p:cNvSpPr>
            <a:spLocks noGrp="1"/>
          </p:cNvSpPr>
          <p:nvPr>
            <p:ph type="sldNum" sz="quarter" idx="10"/>
          </p:nvPr>
        </p:nvSpPr>
        <p:spPr/>
        <p:txBody>
          <a:bodyPr/>
          <a:lstStyle/>
          <a:p>
            <a:fld id="{6101C5E1-D8E9-464D-A93E-CE21651935A7}" type="slidenum">
              <a:rPr lang="en-US" smtClean="0"/>
              <a:t>32</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t>Explanation: APIs have many uses, including many more than the ones listed here.</a:t>
            </a:r>
          </a:p>
        </p:txBody>
      </p:sp>
      <p:sp>
        <p:nvSpPr>
          <p:cNvPr id="4" name="Slide Number Placeholder 3"/>
          <p:cNvSpPr>
            <a:spLocks noGrp="1"/>
          </p:cNvSpPr>
          <p:nvPr>
            <p:ph type="sldNum" sz="quarter" idx="10"/>
          </p:nvPr>
        </p:nvSpPr>
        <p:spPr/>
        <p:txBody>
          <a:bodyPr/>
          <a:lstStyle/>
          <a:p>
            <a:fld id="{6101C5E1-D8E9-464D-A93E-CE21651935A7}" type="slidenum">
              <a:rPr lang="en-US" smtClean="0"/>
              <a:t>33</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34</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In this module, you learned what APIs are and how to build your own API and retrieve data from it. You also learned how to discover museum collections via museum APIs. You learned about APIs that are completely open and APIs that require access tokens. Finally, you learned about various libraries that help you access and work with APIs.</a:t>
            </a:r>
          </a:p>
          <a:p>
            <a:endParaRPr/>
          </a:p>
          <a:p>
            <a:pPr>
              <a:spcBef>
                <a:spcPct val="43750"/>
              </a:spcBef>
              <a:spcAft>
                <a:spcPct val="43750"/>
              </a:spcAft>
            </a:pPr>
            <a:r>
              <a:t>A great next step would be to discover the many APIs available to you. You could start with this </a:t>
            </a:r>
            <a:r>
              <a:rPr>
                <a:hlinkClick r:id="rId3"/>
              </a:rPr>
              <a:t>list of public APIs</a:t>
            </a:r>
            <a:r>
              <a:t>.</a:t>
            </a:r>
          </a:p>
        </p:txBody>
      </p:sp>
      <p:sp>
        <p:nvSpPr>
          <p:cNvPr id="4" name="Slide Number Placeholder 3"/>
          <p:cNvSpPr>
            <a:spLocks noGrp="1"/>
          </p:cNvSpPr>
          <p:nvPr>
            <p:ph type="sldNum" sz="quarter" idx="10"/>
          </p:nvPr>
        </p:nvSpPr>
        <p:spPr/>
        <p:txBody>
          <a:bodyPr/>
          <a:lstStyle/>
          <a:p>
            <a:fld id="{6101C5E1-D8E9-464D-A93E-CE21651935A7}" type="slidenum">
              <a:rPr lang="en-US" smtClean="0"/>
              <a:t>35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You're a web developer with a passion for the art world. You'd love to create a web page to showcase examples of art through the ages. But you're not sure about the best way to get images of art for your web page. That's where APIs come in! In this module, you'll learn the basics of APIs that help you get images of artwork made public by museums around the world.</a:t>
            </a:r>
          </a:p>
        </p:txBody>
      </p:sp>
      <p:sp>
        <p:nvSpPr>
          <p:cNvPr id="4" name="Slide Number Placeholder 3"/>
          <p:cNvSpPr>
            <a:spLocks noGrp="1"/>
          </p:cNvSpPr>
          <p:nvPr>
            <p:ph type="sldNum" sz="quarter" idx="10"/>
          </p:nvPr>
        </p:nvSpPr>
        <p:spPr/>
        <p:txBody>
          <a:bodyPr/>
          <a:lstStyle/>
          <a:p>
            <a:fld id="{6101C5E1-D8E9-464D-A93E-CE21651935A7}" type="slidenum">
              <a:rPr lang="en-US" smtClean="0"/>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fontScale="75000" lnSpcReduction="20000"/>
          </a:bodyPr>
          <a:lstStyle/>
          <a:p>
            <a:pPr>
              <a:spcBef>
                <a:spcPct val="43750"/>
              </a:spcBef>
              <a:spcAft>
                <a:spcPct val="43750"/>
              </a:spcAft>
            </a:pPr>
            <a:r>
              <a:t>What is an API? This term seems to get used for many different things. Let's start with a definition of the acronym: "API" stands for "application programming interface." It's easiest to think of an API as a set of rules, or a codified handshake, between systems.</a:t>
            </a:r>
          </a:p>
          <a:p>
            <a:endParaRPr/>
          </a:p>
          <a:p>
            <a:pPr>
              <a:spcBef>
                <a:spcPct val="43750"/>
              </a:spcBef>
              <a:spcAft>
                <a:spcPct val="43750"/>
              </a:spcAft>
            </a:pPr>
            <a:r>
              <a:t>You can also think of an API as a "kitchen sink," as Burke Holland says. A sink is an API between you, the consumer of water, and the pipes that deliver it to you. You don't need to know much about the pipe configuration. You just need to know that when you turn a handle, water comes out and you can use it. An API is a convenient way to interface between a user and a product.</a:t>
            </a:r>
          </a:p>
          <a:p>
            <a:endParaRPr/>
          </a:p>
          <a:p>
            <a:pPr>
              <a:spcBef>
                <a:spcPct val="43750"/>
              </a:spcBef>
              <a:spcAft>
                <a:spcPct val="43750"/>
              </a:spcAft>
            </a:pPr>
            <a:r>
              <a:t>One example of an API is the </a:t>
            </a:r>
            <a:r>
              <a:rPr>
                <a:hlinkClick r:id="rId3"/>
              </a:rPr>
              <a:t>jQuery API</a:t>
            </a:r>
            <a:r>
              <a:t>. This API is a program that uses jQuery's library to simplify the programmer's interaction between a browser and the DOM, the tree of objects that make up a web page. Another example is software that allows you to access other people's programs in a clear, secure, and documented way. For example, an API might let you access flight times from an airline database so you can use that data in your own applications.</a:t>
            </a:r>
          </a:p>
          <a:p>
            <a:endParaRPr/>
          </a:p>
          <a:p>
            <a:pPr>
              <a:spcBef>
                <a:spcPct val="43750"/>
              </a:spcBef>
              <a:spcAft>
                <a:spcPct val="43750"/>
              </a:spcAft>
            </a:pPr>
            <a:r>
              <a:t>Fundamentally, this handshake between systems allows you to build your own applications with the help of a technology that allows you to easily use other systems to enhance your own.</a:t>
            </a:r>
          </a:p>
          <a:p>
            <a:endParaRPr/>
          </a:p>
          <a:p>
            <a:pPr>
              <a:spcBef>
                <a:spcPct val="43750"/>
              </a:spcBef>
              <a:spcAft>
                <a:spcPct val="43750"/>
              </a:spcAft>
            </a:pPr>
            <a:r>
              <a:t>APIs have traditionally been built with a variety of protocols, including the XML-based Simple Object Access Protocol (</a:t>
            </a:r>
            <a:r>
              <a:rPr>
                <a:hlinkClick r:id="rId4"/>
              </a:rPr>
              <a:t>SOAP</a:t>
            </a:r>
            <a:r>
              <a:t>) and Representational State Transfer (</a:t>
            </a:r>
            <a:r>
              <a:rPr>
                <a:hlinkClick r:id="rId5"/>
              </a:rPr>
              <a:t>REST</a:t>
            </a:r>
            <a:r>
              <a:t>). SOAP is a powerful tool for sending and receiving messages between systems. But REST, with its ability to return both XML and the popular JSON format, has emerged as a more common way to use internet-connected web services and HTTP calls to send and receive data from third-party connections.</a:t>
            </a:r>
          </a:p>
          <a:p>
            <a:endParaRPr/>
          </a:p>
          <a:p>
            <a:pPr>
              <a:spcBef>
                <a:spcPct val="43750"/>
              </a:spcBef>
              <a:spcAft>
                <a:spcPct val="43750"/>
              </a:spcAft>
            </a:pPr>
            <a:r>
              <a:t>When an API or other interface follows the principles of REST, that interface is referred to as </a:t>
            </a:r>
            <a:r>
              <a:rPr i="1"/>
              <a:t>RESTful</a:t>
            </a:r>
            <a:r>
              <a:t>. We'll use both terms loosely in the rest of this module as you learn about building and using RESTful APIs.</a:t>
            </a:r>
          </a:p>
        </p:txBody>
      </p:sp>
      <p:sp>
        <p:nvSpPr>
          <p:cNvPr id="4" name="Slide Number Placeholder 3"/>
          <p:cNvSpPr>
            <a:spLocks noGrp="1"/>
          </p:cNvSpPr>
          <p:nvPr>
            <p:ph type="sldNum" sz="quarter" idx="10"/>
          </p:nvPr>
        </p:nvSpPr>
        <p:spPr/>
        <p:txBody>
          <a:bodyPr/>
          <a:lstStyle/>
          <a:p>
            <a:fld id="{6101C5E1-D8E9-464D-A93E-CE21651935A7}" type="slidenum">
              <a:rPr lang="en-US" smtClean="0"/>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a:p>
        </p:txBody>
      </p:sp>
      <p:sp>
        <p:nvSpPr>
          <p:cNvPr id="4" name="Slide Number Placeholder 3"/>
          <p:cNvSpPr>
            <a:spLocks noGrp="1"/>
          </p:cNvSpPr>
          <p:nvPr>
            <p:ph type="sldNum" sz="quarter" idx="10"/>
          </p:nvPr>
        </p:nvSpPr>
        <p:spPr/>
        <p:txBody>
          <a:bodyPr/>
          <a:lstStyle/>
          <a:p>
            <a:fld id="{6101C5E1-D8E9-464D-A93E-CE21651935A7}" type="slidenum">
              <a:rPr lang="en-US" smtClean="0"/>
              <a:t>10</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pPr>
              <a:spcBef>
                <a:spcPct val="43750"/>
              </a:spcBef>
              <a:spcAft>
                <a:spcPct val="43750"/>
              </a:spcAft>
            </a:pPr>
            <a:r>
              <a:t>The first step when you're researching the use of a third-party API is to check out its documentation. Take a look at the </a:t>
            </a:r>
            <a:r>
              <a:rPr>
                <a:hlinkClick r:id="rId3"/>
              </a:rPr>
              <a:t>API documentation</a:t>
            </a:r>
            <a:r>
              <a:t> provided by the museum.</a:t>
            </a:r>
          </a:p>
          <a:p>
            <a:endParaRPr/>
          </a:p>
          <a:p>
            <a:pPr>
              <a:spcBef>
                <a:spcPct val="43750"/>
              </a:spcBef>
              <a:spcAft>
                <a:spcPct val="43750"/>
              </a:spcAft>
            </a:pPr>
            <a:r>
              <a:t>Another thing to consider is permissions. Read through the terms of use of all third-party APIs that you want to use to make sure that what you want to do is acceptable. The Met Museum's </a:t>
            </a:r>
            <a:r>
              <a:rPr>
                <a:hlinkClick r:id="rId4"/>
              </a:rPr>
              <a:t>Terms and Conditions page</a:t>
            </a:r>
            <a:r>
              <a:t> is a good place to start. Because the museum has adopted the </a:t>
            </a:r>
            <a:r>
              <a:rPr>
                <a:hlinkClick r:id="rId5"/>
              </a:rPr>
              <a:t>Creative Commons Zero</a:t>
            </a:r>
            <a:r>
              <a:t> license, there's no copyright on the dataset. That license makes working with the API easier for the casual user.</a:t>
            </a:r>
          </a:p>
          <a:p>
            <a:endParaRPr/>
          </a:p>
          <a:p>
            <a:pPr>
              <a:spcBef>
                <a:spcPct val="43750"/>
              </a:spcBef>
              <a:spcAft>
                <a:spcPct val="43750"/>
              </a:spcAft>
            </a:pPr>
            <a:r>
              <a:t>And you don't need an API key to use this API, so you can access many elements of its collections by using GET requests via well-formed URL queries. By visiting a given URL, you're using the Met Museum's API from within your browser. This method is the simplest way to use an API. In a later unit, you'll learn how to use code to call APIs.</a:t>
            </a:r>
          </a:p>
        </p:txBody>
      </p:sp>
      <p:sp>
        <p:nvSpPr>
          <p:cNvPr id="4" name="Slide Number Placeholder 3"/>
          <p:cNvSpPr>
            <a:spLocks noGrp="1"/>
          </p:cNvSpPr>
          <p:nvPr>
            <p:ph type="sldNum" sz="quarter" idx="10"/>
          </p:nvPr>
        </p:nvSpPr>
        <p:spPr/>
        <p:txBody>
          <a:bodyPr/>
          <a:lstStyle/>
          <a:p>
            <a:fld id="{6101C5E1-D8E9-464D-A93E-CE21651935A7}" type="slidenum">
              <a:rPr lang="en-US" smtClean="0"/>
              <a:t>11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 Id="rId4" Type="http://schemas.openxmlformats.org/officeDocument/2006/relationships/image" Target="../media/image6.emf"/></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emf"/></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10.svg"/></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emf"/></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2"/>
          </p:nvPr>
        </p:nvSpPr>
        <p:spPr/>
        <p:txBody>
          <a:bodyPr/>
          <a:lstStyle/>
          <a:p>
            <a:fld id="{793498F3-4C0D-433F-8384-DAD61DFCF6CE}" type="datetimeFigureOut">
              <a:rPr lang="en-US" smtClean="0"/>
              <a:t>2/9/22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097ACADD-AF54-4C98-A553-389228AA8DEF}" type="datetimeFigureOut">
              <a:rPr lang="en-US" smtClean="0"/>
              <a:t>2/9/22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defPPr>
              <a:defRPr lang="en-US"/>
            </a:defP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179239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anose="020B0502040204020203"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anose="020B0502040204020203"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4161750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Microsoft Lear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4518" y="613556"/>
            <a:ext cx="1366440" cy="292608"/>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p:nvPr userDrawn="1"/>
        </p:nvSpPr>
        <p:spPr>
          <a:xfrm>
            <a:off x="568960" y="6259684"/>
            <a:ext cx="4163498" cy="307777"/>
          </a:xfrm>
          <a:prstGeom prst="rect">
            <a:avLst/>
          </a:prstGeom>
          <a:noFill/>
        </p:spPr>
        <p:txBody>
          <a:bodyPr wrap="square" lIns="0" tIns="0" rIns="0" bIns="0">
            <a:spAutoFit/>
          </a:bodyPr>
          <a:lstStyle>
            <a:defPPr>
              <a:defRPr lang="en-US"/>
            </a:defPPr>
            <a:lvl1pPr marL="0" marR="0" indent="0" algn="l" defTabSz="932742" rtl="0" eaLnBrk="1" fontAlgn="auto" latinLnBrk="0" hangingPunct="1">
              <a:lnSpc>
                <a:spcPct val="100000"/>
              </a:lnSpc>
              <a:spcBef>
                <a:spcPct val="0"/>
              </a:spcBef>
              <a:spcAft>
                <a:spcPct val="0"/>
              </a:spcAft>
              <a:buClrTx/>
              <a:buSzPct val="90000"/>
              <a:buFont typeface="Wingdings" panose="05000000000000000000" pitchFamily="2" charset="2"/>
              <a:buNone/>
              <a:defRPr sz="2400" kern="1200" spc="0" baseline="0">
                <a:solidFill>
                  <a:srgbClr val="0078D4"/>
                </a:solidFill>
                <a:latin typeface="+mj-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Microsoft.com/Learn</a:t>
            </a:r>
          </a:p>
        </p:txBody>
      </p:sp>
    </p:spTree>
    <p:extLst>
      <p:ext uri="{BB962C8B-B14F-4D97-AF65-F5344CB8AC3E}">
        <p14:creationId xmlns:p14="http://schemas.microsoft.com/office/powerpoint/2010/main" val="2322531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702520"/>
            <a:ext cx="12190286" cy="6155481"/>
          </a:xfrm>
          <a:prstGeom prst="rect">
            <a:avLst/>
          </a:prstGeom>
          <a:ln w="12700">
            <a:miter lim="400000"/>
          </a:ln>
        </p:spPr>
      </p:pic>
      <p:sp>
        <p:nvSpPr>
          <p:cNvPr id="9" name="Title 1"/>
          <p:cNvSpPr>
            <a:spLocks noGrp="1"/>
          </p:cNvSpPr>
          <p:nvPr>
            <p:ph type="title" hasCustomPrompt="1"/>
          </p:nvPr>
        </p:nvSpPr>
        <p:spPr>
          <a:xfrm>
            <a:off x="584200" y="2979778"/>
            <a:ext cx="6883400" cy="553998"/>
          </a:xfrm>
          <a:noFill/>
        </p:spPr>
        <p:txBody>
          <a:bodyPr wrap="square" lIns="0" tIns="0" rIns="0" bIns="0" anchor="b" anchorCtr="0">
            <a:spAutoFit/>
          </a:bodyPr>
          <a:lstStyle>
            <a:lvl1pPr>
              <a:defRPr sz="3600" spc="-50" baseline="0">
                <a:solidFill>
                  <a:schemeClr val="tx1"/>
                </a:solidFill>
                <a:latin typeface="+mj-lt"/>
                <a:cs typeface="Segoe UI"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68834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584200" y="585788"/>
            <a:ext cx="1366245" cy="292608"/>
          </a:xfrm>
          <a:prstGeom prst="rect">
            <a:avLst/>
          </a:prstGeom>
        </p:spPr>
      </p:pic>
    </p:spTree>
    <p:extLst>
      <p:ext uri="{BB962C8B-B14F-4D97-AF65-F5344CB8AC3E}">
        <p14:creationId xmlns:p14="http://schemas.microsoft.com/office/powerpoint/2010/main" val="392075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65817842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013218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0921292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8342751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66750" indent="-152400">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85800" indent="-136525">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903195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a:lvl1pPr>
            <a:lvl2pPr marL="322263" indent="-150813">
              <a:defRPr lang="en-US" sz="1800"/>
            </a:lvl2pPr>
            <a:lvl3pPr marL="466725" indent="-138113">
              <a:defRPr lang="en-US"/>
            </a:lvl3pPr>
            <a:lvl4pPr marL="595313" indent="-128588">
              <a:defRPr lang="en-US"/>
            </a:lvl4pPr>
            <a:lvl5pPr marL="731838" indent="-1222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77704460"/>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BF0FF834-5573-4785-BD4D-AC853EFA6A38}" type="datetimeFigureOut">
              <a:rPr lang="en-US" smtClean="0"/>
              <a:t>2/9/22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91793320"/>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0963968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75921932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41102867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30603622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081788956"/>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16665806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07196514"/>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21433093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586810411"/>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ver_layou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4518" y="613556"/>
            <a:ext cx="1366440" cy="292608"/>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p:nvPr userDrawn="1"/>
        </p:nvSpPr>
        <p:spPr>
          <a:xfrm>
            <a:off x="568960" y="6259684"/>
            <a:ext cx="4163498" cy="307777"/>
          </a:xfrm>
          <a:prstGeom prst="rect">
            <a:avLst/>
          </a:prstGeom>
          <a:noFill/>
        </p:spPr>
        <p:txBody>
          <a:bodyPr wrap="square" lIns="0" tIns="0" rIns="0" bIns="0">
            <a:spAutoFit/>
          </a:bodyPr>
          <a:lstStyle>
            <a:defPPr>
              <a:defRPr lang="en-US"/>
            </a:defPPr>
            <a:lvl1pPr marL="0" marR="0" indent="0" algn="l" defTabSz="932742" rtl="0" eaLnBrk="1" fontAlgn="auto" latinLnBrk="0" hangingPunct="1">
              <a:lnSpc>
                <a:spcPct val="100000"/>
              </a:lnSpc>
              <a:spcBef>
                <a:spcPct val="0"/>
              </a:spcBef>
              <a:spcAft>
                <a:spcPct val="0"/>
              </a:spcAft>
              <a:buClrTx/>
              <a:buSzPct val="90000"/>
              <a:buFont typeface="Wingdings" panose="05000000000000000000" pitchFamily="2" charset="2"/>
              <a:buNone/>
              <a:defRPr sz="2400" kern="1200" spc="0" baseline="0">
                <a:solidFill>
                  <a:srgbClr val="0078D4"/>
                </a:solidFill>
                <a:latin typeface="+mj-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Microsoft.com/Learn</a:t>
            </a:r>
          </a:p>
        </p:txBody>
      </p:sp>
    </p:spTree>
    <p:extLst>
      <p:ext uri="{BB962C8B-B14F-4D97-AF65-F5344CB8AC3E}">
        <p14:creationId xmlns:p14="http://schemas.microsoft.com/office/powerpoint/2010/main" val="3758363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539212769"/>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710487086"/>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38633084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4464816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14050614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6823400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95542466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813935669"/>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08426840"/>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98417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_layout_2">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702520"/>
            <a:ext cx="12190286" cy="6155481"/>
          </a:xfrm>
          <a:prstGeom prst="rect">
            <a:avLst/>
          </a:prstGeom>
          <a:ln w="12700">
            <a:miter lim="400000"/>
          </a:ln>
        </p:spPr>
      </p:pic>
      <p:sp>
        <p:nvSpPr>
          <p:cNvPr id="9" name="Title"/>
          <p:cNvSpPr>
            <a:spLocks noGrp="1"/>
          </p:cNvSpPr>
          <p:nvPr>
            <p:ph type="title" hasCustomPrompt="1"/>
          </p:nvPr>
        </p:nvSpPr>
        <p:spPr>
          <a:xfrm>
            <a:off x="584200" y="2979778"/>
            <a:ext cx="6883400" cy="553998"/>
          </a:xfrm>
          <a:noFill/>
        </p:spPr>
        <p:txBody>
          <a:bodyPr wrap="square" lIns="0" tIns="0" rIns="0" bIns="0" anchor="b" anchorCtr="0">
            <a:spAutoFit/>
          </a:bodyPr>
          <a:lstStyle>
            <a:lvl1pPr>
              <a:defRPr sz="3600" spc="-50" baseline="0">
                <a:solidFill>
                  <a:schemeClr val="tx1"/>
                </a:solidFill>
                <a:latin typeface="+mj-lt"/>
                <a:cs typeface="Segoe UI" pitchFamily="34" charset="0"/>
              </a:defRPr>
            </a:lvl1pPr>
          </a:lstStyle>
          <a:p>
            <a:r>
              <a:rPr lang="en-US"/>
              <a:t>Presentation title </a:t>
            </a:r>
          </a:p>
        </p:txBody>
      </p:sp>
      <p:sp>
        <p:nvSpPr>
          <p:cNvPr id="5" name="Subtitle"/>
          <p:cNvSpPr>
            <a:spLocks noGrp="1"/>
          </p:cNvSpPr>
          <p:nvPr>
            <p:ph type="body" sz="quarter" idx="12" hasCustomPrompt="1"/>
          </p:nvPr>
        </p:nvSpPr>
        <p:spPr>
          <a:xfrm>
            <a:off x="584200" y="3962400"/>
            <a:ext cx="68834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584200" y="585788"/>
            <a:ext cx="1366245" cy="292608"/>
          </a:xfrm>
          <a:prstGeom prst="rect">
            <a:avLst/>
          </a:prstGeom>
        </p:spPr>
      </p:pic>
    </p:spTree>
    <p:extLst>
      <p:ext uri="{BB962C8B-B14F-4D97-AF65-F5344CB8AC3E}">
        <p14:creationId xmlns:p14="http://schemas.microsoft.com/office/powerpoint/2010/main" val="41335442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flipH="1">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0211372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gradFill>
        </p:spPr>
        <p:txBody>
          <a:bodyPr vert="horz" wrap="square" lIns="585216" tIns="91440" rIns="0" bIns="91440" rtlCol="0">
            <a:spAutoFit/>
          </a:bodyPr>
          <a:lstStyle>
            <a:lvl1pPr marL="0" indent="0">
              <a:buNone/>
              <a:defRPr lang="en-US" sz="1999">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99410620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80010946"/>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44973984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10841135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79375892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2713010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3223"/>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35051639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174567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48060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t_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9D6EAAE-2A71-408A-8C51-EF1E9D307914}"/>
              </a:ext>
            </a:extLst>
          </p:cNvPr>
          <p:cNvGrpSpPr/>
          <p:nvPr userDrawn="1"/>
        </p:nvGrpSpPr>
        <p:grpSpPr>
          <a:xfrm>
            <a:off x="6087122" y="-1213311"/>
            <a:ext cx="7693173" cy="7844717"/>
            <a:chOff x="6087122" y="-1213311"/>
            <a:chExt cx="7693173" cy="7844717"/>
          </a:xfrm>
        </p:grpSpPr>
        <p:sp>
          <p:nvSpPr>
            <p:cNvPr id="4" name="Oval 3">
              <a:extLst>
                <a:ext uri="{FF2B5EF4-FFF2-40B4-BE49-F238E27FC236}">
                  <a16:creationId xmlns:a16="http://schemas.microsoft.com/office/drawing/2014/main" id="{71E56648-704C-49AF-AEEA-FF59CA7FDE38}"/>
                </a:ext>
              </a:extLst>
            </p:cNvPr>
            <p:cNvSpPr/>
            <p:nvPr/>
          </p:nvSpPr>
          <p:spPr bwMode="auto">
            <a:xfrm>
              <a:off x="6087122" y="-1213311"/>
              <a:ext cx="7693173" cy="7693173"/>
            </a:xfrm>
            <a:prstGeom prst="ellips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5" name="Right Triangle 4">
              <a:extLst>
                <a:ext uri="{FF2B5EF4-FFF2-40B4-BE49-F238E27FC236}">
                  <a16:creationId xmlns:a16="http://schemas.microsoft.com/office/drawing/2014/main" id="{88C99755-B631-4A7C-86CD-3BB602C43A1D}"/>
                </a:ext>
              </a:extLst>
            </p:cNvPr>
            <p:cNvSpPr/>
            <p:nvPr/>
          </p:nvSpPr>
          <p:spPr bwMode="auto">
            <a:xfrm rot="7795696">
              <a:off x="6213653" y="4453472"/>
              <a:ext cx="2177934" cy="2177934"/>
            </a:xfrm>
            <a:prstGeom prst="rtTriangle">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grpSp>
      <p:pic>
        <p:nvPicPr>
          <p:cNvPr id="8" name="Graphic 7">
            <a:extLst>
              <a:ext uri="{FF2B5EF4-FFF2-40B4-BE49-F238E27FC236}">
                <a16:creationId xmlns:a16="http://schemas.microsoft.com/office/drawing/2014/main" id="{C60457C0-410E-4BB1-B48D-5E30D004A18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3970" r="26639"/>
          <a:stretch>
            <a:fillRect/>
          </a:stretch>
        </p:blipFill>
        <p:spPr>
          <a:xfrm>
            <a:off x="7086600" y="1142322"/>
            <a:ext cx="4811713" cy="3409758"/>
          </a:xfrm>
          <a:prstGeom prst="rect">
            <a:avLst/>
          </a:prstGeom>
        </p:spPr>
      </p:pic>
      <p:sp>
        <p:nvSpPr>
          <p:cNvPr id="9" name="TextBox 8">
            <a:extLst>
              <a:ext uri="{FF2B5EF4-FFF2-40B4-BE49-F238E27FC236}">
                <a16:creationId xmlns:a16="http://schemas.microsoft.com/office/drawing/2014/main" id="{9EDA60A6-6501-49F5-AFA0-2F4D5841F163}"/>
              </a:ext>
            </a:extLst>
          </p:cNvPr>
          <p:cNvSpPr txBox="1"/>
          <p:nvPr userDrawn="1"/>
        </p:nvSpPr>
        <p:spPr>
          <a:xfrm>
            <a:off x="584460" y="2768462"/>
            <a:ext cx="3595280" cy="553998"/>
          </a:xfrm>
          <a:prstGeom prst="rect">
            <a:avLst/>
          </a:prstGeom>
          <a:noFill/>
        </p:spPr>
        <p:txBody>
          <a:bodyPr wrap="none" lIns="0" tIns="0" rIns="0" bIns="0" rtlCol="0">
            <a:spAutoFit/>
          </a:bodyPr>
          <a:lstStyle>
            <a:defPPr>
              <a:defRPr lang="en-US"/>
            </a:defPPr>
          </a:lstStyle>
          <a:p>
            <a:pPr algn="l"/>
            <a:r>
              <a:rPr lang="en-US" sz="3600">
                <a:latin typeface="+mj-lt"/>
              </a:rPr>
              <a:t>Live &amp; interactive</a:t>
            </a:r>
          </a:p>
        </p:txBody>
      </p:sp>
      <p:sp>
        <p:nvSpPr>
          <p:cNvPr id="10" name="TextBox 9">
            <a:extLst>
              <a:ext uri="{FF2B5EF4-FFF2-40B4-BE49-F238E27FC236}">
                <a16:creationId xmlns:a16="http://schemas.microsoft.com/office/drawing/2014/main" id="{099D6C6E-22A3-429F-A1F2-3A2CE31B3A94}"/>
              </a:ext>
            </a:extLst>
          </p:cNvPr>
          <p:cNvSpPr txBox="1"/>
          <p:nvPr userDrawn="1"/>
        </p:nvSpPr>
        <p:spPr>
          <a:xfrm>
            <a:off x="584460" y="3492501"/>
            <a:ext cx="5130540" cy="861774"/>
          </a:xfrm>
          <a:prstGeom prst="rect">
            <a:avLst/>
          </a:prstGeom>
          <a:noFill/>
        </p:spPr>
        <p:txBody>
          <a:bodyPr wrap="square" lIns="0" tIns="0" rIns="0" bIns="0" rtlCol="0">
            <a:spAutoFit/>
          </a:bodyPr>
          <a:lstStyle>
            <a:defPPr>
              <a:defRPr lang="en-US"/>
            </a:defPPr>
          </a:lstStyle>
          <a:p>
            <a:pPr marL="0" marR="0" lvl="0" indent="0" algn="l" defTabSz="914400" rtl="0" eaLnBrk="1" fontAlgn="auto" latinLnBrk="0" hangingPunct="1">
              <a:lnSpc>
                <a:spcPct val="100000"/>
              </a:lnSpc>
              <a:spcBef>
                <a:spcPct val="0"/>
              </a:spcBef>
              <a:spcAft>
                <a:spcPct val="0"/>
              </a:spcAft>
              <a:buClrTx/>
              <a:buSzTx/>
              <a:buFontTx/>
              <a:buNone/>
              <a:defRPr/>
            </a:pPr>
            <a:r>
              <a:rPr lang="en-US" sz="2800"/>
              <a:t>Say “hi” and ask questions in the chat</a:t>
            </a:r>
            <a:endParaRPr lang="en-US" sz="2800" b="1"/>
          </a:p>
        </p:txBody>
      </p:sp>
    </p:spTree>
    <p:extLst>
      <p:ext uri="{BB962C8B-B14F-4D97-AF65-F5344CB8AC3E}">
        <p14:creationId xmlns:p14="http://schemas.microsoft.com/office/powerpoint/2010/main" val="3634608756"/>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36179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 Blank 2">
    <p:bg>
      <p:bgPr>
        <a:solidFill>
          <a:srgbClr val="243A5E"/>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494960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defPPr>
              <a:defRPr lang="en-US"/>
            </a:defP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741629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anose="020B0502040204020203"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anose="020B0502040204020203"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339901319"/>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_layout">
    <p:bg>
      <p:bgRef idx="1001">
        <a:schemeClr val="bg1"/>
      </p:bgRef>
    </p:bg>
    <p:spTree>
      <p:nvGrpSpPr>
        <p:cNvPr id="1" name=""/>
        <p:cNvGrpSpPr/>
        <p:nvPr/>
      </p:nvGrpSpPr>
      <p:grpSpPr>
        <a:xfrm>
          <a:off x="0" y="0"/>
          <a:ext cx="0" cy="0"/>
          <a:chOff x="0" y="0"/>
          <a:chExt cx="0" cy="0"/>
        </a:xfrm>
      </p:grpSpPr>
      <p:sp>
        <p:nvSpPr>
          <p:cNvPr id="2" name="Speaker1Info">
            <a:extLst>
              <a:ext uri="{FF2B5EF4-FFF2-40B4-BE49-F238E27FC236}">
                <a16:creationId xmlns:a16="http://schemas.microsoft.com/office/drawing/2014/main" id="{F498D001-187F-4EAE-90FC-DC4275E1A08F}"/>
              </a:ext>
            </a:extLst>
          </p:cNvPr>
          <p:cNvSpPr/>
          <p:nvPr userDrawn="1"/>
        </p:nvSpPr>
        <p:spPr bwMode="auto">
          <a:xfrm>
            <a:off x="7658100" y="0"/>
            <a:ext cx="45339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8" name="Speaker2Info">
            <a:extLst>
              <a:ext uri="{FF2B5EF4-FFF2-40B4-BE49-F238E27FC236}">
                <a16:creationId xmlns:a16="http://schemas.microsoft.com/office/drawing/2014/main" id="{04F4D17F-42BD-4AE6-A8EA-88A1F0D0246F}"/>
              </a:ext>
            </a:extLst>
          </p:cNvPr>
          <p:cNvSpPr>
            <a:spLocks noGrp="1"/>
          </p:cNvSpPr>
          <p:nvPr>
            <p:ph type="body" sz="quarter" idx="16" hasCustomPrompt="1"/>
          </p:nvPr>
        </p:nvSpPr>
        <p:spPr>
          <a:xfrm>
            <a:off x="8469312" y="5758913"/>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
        <p:nvSpPr>
          <p:cNvPr id="15" name="Speaker2Name">
            <a:extLst>
              <a:ext uri="{FF2B5EF4-FFF2-40B4-BE49-F238E27FC236}">
                <a16:creationId xmlns:a16="http://schemas.microsoft.com/office/drawing/2014/main" id="{49D96950-F223-4DE7-B742-331950579757}"/>
              </a:ext>
            </a:extLst>
          </p:cNvPr>
          <p:cNvSpPr>
            <a:spLocks noGrp="1"/>
          </p:cNvSpPr>
          <p:nvPr>
            <p:ph type="body" sz="quarter" idx="14" hasCustomPrompt="1"/>
          </p:nvPr>
        </p:nvSpPr>
        <p:spPr>
          <a:xfrm>
            <a:off x="8475546" y="5171882"/>
            <a:ext cx="3646487" cy="430887"/>
          </a:xfrm>
        </p:spPr>
        <p:txBody>
          <a:bodyPr/>
          <a:lstStyle>
            <a:lvl1pPr marL="0" indent="0">
              <a:buNone/>
              <a:defRPr b="1">
                <a:solidFill>
                  <a:schemeClr val="bg1"/>
                </a:solidFill>
              </a:defRPr>
            </a:lvl1pPr>
          </a:lstStyle>
          <a:p>
            <a:pPr lvl="0"/>
            <a:r>
              <a:rPr lang="en-US"/>
              <a:t>Speaker Name</a:t>
            </a:r>
          </a:p>
        </p:txBody>
      </p:sp>
      <p:sp>
        <p:nvSpPr>
          <p:cNvPr id="9" name="Title"/>
          <p:cNvSpPr>
            <a:spLocks noGrp="1"/>
          </p:cNvSpPr>
          <p:nvPr>
            <p:ph type="title" hasCustomPrompt="1"/>
          </p:nvPr>
        </p:nvSpPr>
        <p:spPr>
          <a:xfrm>
            <a:off x="584200" y="2979778"/>
            <a:ext cx="6816725" cy="553998"/>
          </a:xfrm>
          <a:noFill/>
        </p:spPr>
        <p:txBody>
          <a:bodyPr wrap="square" lIns="0" tIns="0" rIns="0" bIns="0" anchor="b" anchorCtr="0">
            <a:spAutoFit/>
          </a:bodyPr>
          <a:lstStyle>
            <a:lvl1pPr>
              <a:defRPr sz="3600" spc="-50" baseline="0">
                <a:solidFill>
                  <a:srgbClr val="0078D4"/>
                </a:solidFill>
                <a:latin typeface="+mj-lt"/>
                <a:cs typeface="Segoe UI" pitchFamily="34" charset="0"/>
              </a:defRPr>
            </a:lvl1pPr>
          </a:lstStyle>
          <a:p>
            <a:r>
              <a:rPr lang="en-US"/>
              <a:t>Presentation title </a:t>
            </a:r>
          </a:p>
        </p:txBody>
      </p:sp>
      <p:sp>
        <p:nvSpPr>
          <p:cNvPr id="5" name="Subtitle"/>
          <p:cNvSpPr>
            <a:spLocks noGrp="1"/>
          </p:cNvSpPr>
          <p:nvPr>
            <p:ph type="body" sz="quarter" idx="12" hasCustomPrompt="1"/>
          </p:nvPr>
        </p:nvSpPr>
        <p:spPr>
          <a:xfrm>
            <a:off x="584200" y="3962400"/>
            <a:ext cx="6816725"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Learn aka.ms link</a:t>
            </a:r>
          </a:p>
        </p:txBody>
      </p:sp>
      <p:pic>
        <p:nvPicPr>
          <p:cNvPr id="19" name="MS logo gray - EMF" descr="Microsoft logo, gray text version">
            <a:extLst>
              <a:ext uri="{FF2B5EF4-FFF2-40B4-BE49-F238E27FC236}">
                <a16:creationId xmlns:a16="http://schemas.microsoft.com/office/drawing/2014/main" id="{7F1BE732-7F13-4D46-B4C5-EFF69612E7A6}"/>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Speaker1Image" descr="User with solid fill">
            <a:extLst>
              <a:ext uri="{FF2B5EF4-FFF2-40B4-BE49-F238E27FC236}">
                <a16:creationId xmlns:a16="http://schemas.microsoft.com/office/drawing/2014/main" id="{6BE938B3-690D-4123-87AC-BA9C561DE2BA}"/>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3460378"/>
            <a:ext cx="1386760" cy="1386760"/>
          </a:xfrm>
          <a:prstGeom prst="ellipse">
            <a:avLst/>
          </a:prstGeom>
          <a:noFill/>
          <a:extLst>
            <a:ext uri="{909E8E84-426E-40DD-AFC4-6F175D3DCCD1}">
              <a14:hiddenFill xmlns:a14="http://schemas.microsoft.com/office/drawing/2010/main">
                <a:solidFill>
                  <a:srgbClr val="FFFFFF"/>
                </a:solidFill>
              </a14:hiddenFill>
            </a:ext>
          </a:extLst>
        </p:spPr>
      </p:pic>
      <p:pic>
        <p:nvPicPr>
          <p:cNvPr id="8" name="Speaker2Image" descr="User with solid fill">
            <a:extLst>
              <a:ext uri="{FF2B5EF4-FFF2-40B4-BE49-F238E27FC236}">
                <a16:creationId xmlns:a16="http://schemas.microsoft.com/office/drawing/2014/main" id="{E28FDEE4-C92F-4DA0-B508-28B2F349D577}"/>
              </a:ext>
            </a:extLst>
          </p:cNvPr>
          <p:cNvPicPr>
            <a:picLocks noChangeAspect="1" noChangeArrowheads="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bwMode="auto">
          <a:xfrm>
            <a:off x="6857011" y="5171882"/>
            <a:ext cx="1386760" cy="1386760"/>
          </a:xfrm>
          <a:prstGeom prst="ellipse">
            <a:avLst/>
          </a:prstGeom>
          <a:noFill/>
          <a:extLst>
            <a:ext uri="{909E8E84-426E-40DD-AFC4-6F175D3DCCD1}">
              <a14:hiddenFill xmlns:a14="http://schemas.microsoft.com/office/drawing/2010/main">
                <a:solidFill>
                  <a:srgbClr val="FFFFFF"/>
                </a:solidFill>
              </a14:hiddenFill>
            </a:ext>
          </a:extLst>
        </p:spPr>
      </p:pic>
      <p:sp>
        <p:nvSpPr>
          <p:cNvPr id="13" name="JoinChat">
            <a:extLst>
              <a:ext uri="{FF2B5EF4-FFF2-40B4-BE49-F238E27FC236}">
                <a16:creationId xmlns:a16="http://schemas.microsoft.com/office/drawing/2014/main" id="{C6F207D6-EDBE-47EF-9813-F0AFFC849FF1}"/>
              </a:ext>
            </a:extLst>
          </p:cNvPr>
          <p:cNvSpPr txBox="1"/>
          <p:nvPr userDrawn="1"/>
        </p:nvSpPr>
        <p:spPr>
          <a:xfrm>
            <a:off x="464884" y="5854241"/>
            <a:ext cx="5021516" cy="400110"/>
          </a:xfrm>
          <a:prstGeom prst="rect">
            <a:avLst/>
          </a:prstGeom>
          <a:noFill/>
        </p:spPr>
        <p:txBody>
          <a:bodyPr wrap="square">
            <a:spAutoFit/>
          </a:bodyPr>
          <a:lstStyle>
            <a:defPPr>
              <a:defRPr lang="en-US"/>
            </a:defPPr>
          </a:lstStyle>
          <a:p>
            <a:r>
              <a:rPr lang="en-US" sz="2000"/>
              <a:t>Join the chat at </a:t>
            </a:r>
            <a:r>
              <a:rPr lang="en-US" sz="2000">
                <a:solidFill>
                  <a:srgbClr val="0078D4"/>
                </a:solidFill>
              </a:rPr>
              <a:t>https://aka.ms/LearnLiveTV</a:t>
            </a:r>
          </a:p>
        </p:txBody>
      </p:sp>
      <p:sp>
        <p:nvSpPr>
          <p:cNvPr id="4" name="Speaker1Name">
            <a:extLst>
              <a:ext uri="{FF2B5EF4-FFF2-40B4-BE49-F238E27FC236}">
                <a16:creationId xmlns:a16="http://schemas.microsoft.com/office/drawing/2014/main" id="{B9BDA508-165C-459F-80D1-8426C896BC34}"/>
              </a:ext>
            </a:extLst>
          </p:cNvPr>
          <p:cNvSpPr>
            <a:spLocks noGrp="1"/>
          </p:cNvSpPr>
          <p:nvPr>
            <p:ph type="body" sz="quarter" idx="13" hasCustomPrompt="1"/>
          </p:nvPr>
        </p:nvSpPr>
        <p:spPr>
          <a:xfrm>
            <a:off x="8469313" y="3491580"/>
            <a:ext cx="3646487" cy="430887"/>
          </a:xfrm>
        </p:spPr>
        <p:txBody>
          <a:bodyPr/>
          <a:lstStyle>
            <a:lvl1pPr marL="0" indent="0">
              <a:buNone/>
              <a:defRPr b="1">
                <a:solidFill>
                  <a:schemeClr val="bg1"/>
                </a:solidFill>
              </a:defRPr>
            </a:lvl1pPr>
          </a:lstStyle>
          <a:p>
            <a:pPr lvl="0"/>
            <a:r>
              <a:rPr lang="en-US"/>
              <a:t>Speaker Name</a:t>
            </a:r>
          </a:p>
        </p:txBody>
      </p:sp>
      <p:sp>
        <p:nvSpPr>
          <p:cNvPr id="16" name="Text Placeholder 15">
            <a:extLst>
              <a:ext uri="{FF2B5EF4-FFF2-40B4-BE49-F238E27FC236}">
                <a16:creationId xmlns:a16="http://schemas.microsoft.com/office/drawing/2014/main" id="{D3C5774C-1BBD-4462-B195-178177946726}"/>
              </a:ext>
            </a:extLst>
          </p:cNvPr>
          <p:cNvSpPr>
            <a:spLocks noGrp="1"/>
          </p:cNvSpPr>
          <p:nvPr>
            <p:ph type="body" sz="quarter" idx="15" hasCustomPrompt="1"/>
          </p:nvPr>
        </p:nvSpPr>
        <p:spPr>
          <a:xfrm>
            <a:off x="8469313" y="4038600"/>
            <a:ext cx="3646487" cy="941796"/>
          </a:xfrm>
        </p:spPr>
        <p:txBody>
          <a:bodyPr/>
          <a:lstStyle>
            <a:lvl1pPr marL="0" indent="0">
              <a:buNone/>
              <a:defRPr sz="1800"/>
            </a:lvl1pPr>
          </a:lstStyle>
          <a:p>
            <a:r>
              <a:rPr lang="en-US" sz="1800">
                <a:solidFill>
                  <a:schemeClr val="bg1"/>
                </a:solidFill>
              </a:rPr>
              <a:t>Title</a:t>
            </a:r>
          </a:p>
          <a:p>
            <a:r>
              <a:rPr lang="en-US" sz="1800">
                <a:solidFill>
                  <a:schemeClr val="bg1"/>
                </a:solidFill>
              </a:rPr>
              <a:t>Company</a:t>
            </a:r>
          </a:p>
          <a:p>
            <a:r>
              <a:rPr lang="en-US" sz="1800">
                <a:solidFill>
                  <a:schemeClr val="bg1"/>
                </a:solidFill>
              </a:rPr>
              <a:t>Social Info</a:t>
            </a:r>
            <a:endParaRPr lang="en-US" sz="2800">
              <a:solidFill>
                <a:schemeClr val="bg1"/>
              </a:solidFill>
            </a:endParaRPr>
          </a:p>
        </p:txBody>
      </p:sp>
    </p:spTree>
    <p:extLst>
      <p:ext uri="{BB962C8B-B14F-4D97-AF65-F5344CB8AC3E}">
        <p14:creationId xmlns:p14="http://schemas.microsoft.com/office/powerpoint/2010/main" val="25196556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_section_layout">
    <p:bg>
      <p:bgPr>
        <a:solidFill>
          <a:srgbClr val="243A5E"/>
        </a:solidFill>
        <a:effectLst/>
      </p:bgPr>
    </p:bg>
    <p:spTree>
      <p:nvGrpSpPr>
        <p:cNvPr id="1" name=""/>
        <p:cNvGrpSpPr/>
        <p:nvPr/>
      </p:nvGrpSpPr>
      <p:grpSpPr>
        <a:xfrm>
          <a:off x="0" y="0"/>
          <a:ext cx="0" cy="0"/>
          <a:chOff x="0" y="0"/>
          <a:chExt cx="0" cy="0"/>
        </a:xfrm>
      </p:grpSpPr>
      <p:pic>
        <p:nvPicPr>
          <p:cNvPr id="4" name="Picture 3" descr="A picture containing transport&#10;&#10;Description automatically generated">
            <a:extLst>
              <a:ext uri="{FF2B5EF4-FFF2-40B4-BE49-F238E27FC236}">
                <a16:creationId xmlns:a16="http://schemas.microsoft.com/office/drawing/2014/main" id="{3AC39EE1-2DE9-407D-931F-492E078EBCA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10" name="Subtitle">
            <a:extLst>
              <a:ext uri="{FF2B5EF4-FFF2-40B4-BE49-F238E27FC236}">
                <a16:creationId xmlns:a16="http://schemas.microsoft.com/office/drawing/2014/main" id="{A6610C49-F85C-443C-8CB5-962228F05B0C}"/>
              </a:ext>
            </a:extLst>
          </p:cNvPr>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Demo name or subtitle</a:t>
            </a:r>
          </a:p>
        </p:txBody>
      </p:sp>
    </p:spTree>
    <p:extLst>
      <p:ext uri="{BB962C8B-B14F-4D97-AF65-F5344CB8AC3E}">
        <p14:creationId xmlns:p14="http://schemas.microsoft.com/office/powerpoint/2010/main" val="40773046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mo_detail_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340BAD-F134-4A9B-BB47-F01A0DB9BE57}"/>
              </a:ext>
            </a:extLst>
          </p:cNvPr>
          <p:cNvSpPr/>
          <p:nvPr userDrawn="1"/>
        </p:nvSpPr>
        <p:spPr bwMode="auto">
          <a:xfrm>
            <a:off x="2382" y="0"/>
            <a:ext cx="5255418" cy="6858000"/>
          </a:xfrm>
          <a:prstGeom prst="rect">
            <a:avLst/>
          </a:prstGeom>
          <a:solidFill>
            <a:srgbClr val="3B2E5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4" name="Title">
            <a:extLst>
              <a:ext uri="{FF2B5EF4-FFF2-40B4-BE49-F238E27FC236}">
                <a16:creationId xmlns:a16="http://schemas.microsoft.com/office/drawing/2014/main" id="{21810C2D-16D7-47FA-A61C-A4EB9BF61001}"/>
              </a:ext>
            </a:extLst>
          </p:cNvPr>
          <p:cNvSpPr>
            <a:spLocks noGrp="1"/>
          </p:cNvSpPr>
          <p:nvPr>
            <p:ph type="title"/>
          </p:nvPr>
        </p:nvSpPr>
        <p:spPr>
          <a:xfrm>
            <a:off x="533400" y="2198854"/>
            <a:ext cx="4495800" cy="553998"/>
          </a:xfrm>
        </p:spPr>
        <p:txBody>
          <a:bodyPr anchor="t"/>
          <a:lstStyle>
            <a:lvl1pPr>
              <a:defRPr>
                <a:solidFill>
                  <a:schemeClr val="bg1"/>
                </a:solidFill>
              </a:defRPr>
            </a:lvl1pPr>
          </a:lstStyle>
          <a:p>
            <a:endParaRPr lang="en-US">
              <a:solidFill>
                <a:schemeClr val="bg1"/>
              </a:solidFill>
            </a:endParaRPr>
          </a:p>
        </p:txBody>
      </p:sp>
      <p:sp>
        <p:nvSpPr>
          <p:cNvPr id="17" name="Text Placeholder 16">
            <a:extLst>
              <a:ext uri="{FF2B5EF4-FFF2-40B4-BE49-F238E27FC236}">
                <a16:creationId xmlns:a16="http://schemas.microsoft.com/office/drawing/2014/main" id="{707FDD9E-BDE7-4C2D-A8A0-63646D892E18}"/>
              </a:ext>
            </a:extLst>
          </p:cNvPr>
          <p:cNvSpPr>
            <a:spLocks noGrp="1"/>
          </p:cNvSpPr>
          <p:nvPr>
            <p:ph type="body" sz="quarter" idx="10"/>
          </p:nvPr>
        </p:nvSpPr>
        <p:spPr>
          <a:xfrm>
            <a:off x="533400" y="2971800"/>
            <a:ext cx="4495800" cy="430887"/>
          </a:xfrm>
        </p:spPr>
        <p:txBody>
          <a:bodyPr/>
          <a:lstStyle>
            <a:lvl1pPr marL="0" indent="0">
              <a:buNone/>
              <a:defRPr>
                <a:solidFill>
                  <a:schemeClr val="bg1"/>
                </a:solidFill>
              </a:defRPr>
            </a:lvl1pPr>
          </a:lstStyle>
          <a:p>
            <a:pPr lvl="0"/>
            <a:endParaRPr lang="en-US"/>
          </a:p>
        </p:txBody>
      </p:sp>
    </p:spTree>
    <p:extLst>
      <p:ext uri="{BB962C8B-B14F-4D97-AF65-F5344CB8AC3E}">
        <p14:creationId xmlns:p14="http://schemas.microsoft.com/office/powerpoint/2010/main" val="353296100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nowledge_check_section_layout">
    <p:spTree>
      <p:nvGrpSpPr>
        <p:cNvPr id="1" name=""/>
        <p:cNvGrpSpPr/>
        <p:nvPr/>
      </p:nvGrpSpPr>
      <p:grpSpPr>
        <a:xfrm>
          <a:off x="0" y="0"/>
          <a:ext cx="0" cy="0"/>
          <a:chOff x="0" y="0"/>
          <a:chExt cx="0" cy="0"/>
        </a:xfrm>
      </p:grpSpPr>
      <p:pic>
        <p:nvPicPr>
          <p:cNvPr id="5" name="ChatBoxImage">
            <a:extLst>
              <a:ext uri="{FF2B5EF4-FFF2-40B4-BE49-F238E27FC236}">
                <a16:creationId xmlns:a16="http://schemas.microsoft.com/office/drawing/2014/main" id="{F9183572-D201-47EC-8DED-791CEAE76B7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6000" y="838200"/>
            <a:ext cx="3200400" cy="3200400"/>
          </a:xfrm>
          <a:prstGeom prst="rect">
            <a:avLst/>
          </a:prstGeom>
        </p:spPr>
      </p:pic>
      <p:sp>
        <p:nvSpPr>
          <p:cNvPr id="6" name="TextBox 5">
            <a:extLst>
              <a:ext uri="{FF2B5EF4-FFF2-40B4-BE49-F238E27FC236}">
                <a16:creationId xmlns:a16="http://schemas.microsoft.com/office/drawing/2014/main" id="{B571010C-9A5C-4E43-89EF-84A2A0A01A9F}"/>
              </a:ext>
            </a:extLst>
          </p:cNvPr>
          <p:cNvSpPr txBox="1"/>
          <p:nvPr userDrawn="1"/>
        </p:nvSpPr>
        <p:spPr>
          <a:xfrm>
            <a:off x="3943350" y="4495800"/>
            <a:ext cx="7505700" cy="1200329"/>
          </a:xfrm>
          <a:prstGeom prst="rect">
            <a:avLst/>
          </a:prstGeom>
          <a:noFill/>
        </p:spPr>
        <p:txBody>
          <a:bodyPr wrap="square">
            <a:spAutoFit/>
          </a:bodyPr>
          <a:lstStyle>
            <a:defPPr>
              <a:defRPr lang="en-US"/>
            </a:defPPr>
          </a:lstStyle>
          <a:p>
            <a:r>
              <a:rPr lang="en-US" sz="3600"/>
              <a:t>Go to </a:t>
            </a:r>
            <a:r>
              <a:rPr lang="en-US" sz="3600" b="1"/>
              <a:t>https://aka.ms/LearnLiveTV</a:t>
            </a:r>
            <a:r>
              <a:rPr lang="en-US" sz="3600"/>
              <a:t> and test your knowledge in the chat</a:t>
            </a:r>
          </a:p>
        </p:txBody>
      </p:sp>
      <p:sp>
        <p:nvSpPr>
          <p:cNvPr id="10" name="AccentColorRectangle">
            <a:extLst>
              <a:ext uri="{FF2B5EF4-FFF2-40B4-BE49-F238E27FC236}">
                <a16:creationId xmlns:a16="http://schemas.microsoft.com/office/drawing/2014/main" id="{52664854-1B0D-4232-802B-B36181A55C3F}"/>
              </a:ext>
            </a:extLst>
          </p:cNvPr>
          <p:cNvSpPr/>
          <p:nvPr userDrawn="1"/>
        </p:nvSpPr>
        <p:spPr bwMode="auto">
          <a:xfrm>
            <a:off x="2382" y="0"/>
            <a:ext cx="3410743" cy="6858000"/>
          </a:xfrm>
          <a:prstGeom prst="rect">
            <a:avLst/>
          </a:prstGeom>
          <a:solidFill>
            <a:srgbClr val="274B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11" name="Title">
            <a:extLst>
              <a:ext uri="{FF2B5EF4-FFF2-40B4-BE49-F238E27FC236}">
                <a16:creationId xmlns:a16="http://schemas.microsoft.com/office/drawing/2014/main" id="{890AFEDC-4C8C-4AFC-834C-CF37AA80AA22}"/>
              </a:ext>
            </a:extLst>
          </p:cNvPr>
          <p:cNvSpPr>
            <a:spLocks noGrp="1"/>
          </p:cNvSpPr>
          <p:nvPr>
            <p:ph type="title"/>
          </p:nvPr>
        </p:nvSpPr>
        <p:spPr>
          <a:xfrm>
            <a:off x="551313" y="2875002"/>
            <a:ext cx="2312879" cy="1544598"/>
          </a:xfrm>
        </p:spPr>
        <p:txBody>
          <a:bodyPr anchor="t"/>
          <a:lstStyle>
            <a:lvl1pPr>
              <a:defRPr>
                <a:solidFill>
                  <a:schemeClr val="tx1"/>
                </a:solidFill>
              </a:defRPr>
            </a:lvl1pPr>
          </a:lstStyle>
          <a:p>
            <a:endParaRPr lang="en-US">
              <a:solidFill>
                <a:schemeClr val="bg1"/>
              </a:solidFill>
            </a:endParaRPr>
          </a:p>
        </p:txBody>
      </p:sp>
    </p:spTree>
    <p:extLst>
      <p:ext uri="{BB962C8B-B14F-4D97-AF65-F5344CB8AC3E}">
        <p14:creationId xmlns:p14="http://schemas.microsoft.com/office/powerpoint/2010/main" val="291728272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Knowledge_check_detail_layout">
    <p:spTree>
      <p:nvGrpSpPr>
        <p:cNvPr id="1" name=""/>
        <p:cNvGrpSpPr/>
        <p:nvPr/>
      </p:nvGrpSpPr>
      <p:grpSpPr>
        <a:xfrm>
          <a:off x="0" y="0"/>
          <a:ext cx="0" cy="0"/>
          <a:chOff x="0" y="0"/>
          <a:chExt cx="0" cy="0"/>
        </a:xfrm>
      </p:grpSpPr>
      <p:sp>
        <p:nvSpPr>
          <p:cNvPr id="3" name="AccentColorRectangle">
            <a:extLst>
              <a:ext uri="{FF2B5EF4-FFF2-40B4-BE49-F238E27FC236}">
                <a16:creationId xmlns:a16="http://schemas.microsoft.com/office/drawing/2014/main" id="{731EFB4D-24A2-4B2B-B31D-FF5E52AF8BB4}"/>
              </a:ext>
            </a:extLst>
          </p:cNvPr>
          <p:cNvSpPr/>
          <p:nvPr userDrawn="1"/>
        </p:nvSpPr>
        <p:spPr bwMode="auto">
          <a:xfrm>
            <a:off x="2382" y="0"/>
            <a:ext cx="3410743" cy="6858000"/>
          </a:xfrm>
          <a:prstGeom prst="rect">
            <a:avLst/>
          </a:prstGeom>
          <a:solidFill>
            <a:srgbClr val="274B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a:solidFill>
                <a:srgbClr val="3B2E58"/>
              </a:solidFill>
              <a:ea typeface="Segoe UI" pitchFamily="34" charset="0"/>
              <a:cs typeface="Segoe UI" pitchFamily="34" charset="0"/>
            </a:endParaRPr>
          </a:p>
        </p:txBody>
      </p:sp>
      <p:sp>
        <p:nvSpPr>
          <p:cNvPr id="4" name="Title">
            <a:extLst>
              <a:ext uri="{FF2B5EF4-FFF2-40B4-BE49-F238E27FC236}">
                <a16:creationId xmlns:a16="http://schemas.microsoft.com/office/drawing/2014/main" id="{E0AC777C-D0A3-41EC-AB34-341DF18CB1A7}"/>
              </a:ext>
            </a:extLst>
          </p:cNvPr>
          <p:cNvSpPr>
            <a:spLocks noGrp="1"/>
          </p:cNvSpPr>
          <p:nvPr>
            <p:ph type="title"/>
          </p:nvPr>
        </p:nvSpPr>
        <p:spPr>
          <a:xfrm>
            <a:off x="551313" y="2875002"/>
            <a:ext cx="2312879" cy="1544598"/>
          </a:xfrm>
        </p:spPr>
        <p:txBody>
          <a:bodyPr anchor="t"/>
          <a:lstStyle>
            <a:lvl1pPr>
              <a:defRPr>
                <a:solidFill>
                  <a:schemeClr val="tx1"/>
                </a:solidFill>
              </a:defRPr>
            </a:lvl1pPr>
          </a:lstStyle>
          <a:p>
            <a:endParaRPr lang="en-US">
              <a:solidFill>
                <a:schemeClr val="bg1"/>
              </a:solidFill>
            </a:endParaRPr>
          </a:p>
        </p:txBody>
      </p:sp>
      <p:pic>
        <p:nvPicPr>
          <p:cNvPr id="5" name="ChatBoxImage">
            <a:extLst>
              <a:ext uri="{FF2B5EF4-FFF2-40B4-BE49-F238E27FC236}">
                <a16:creationId xmlns:a16="http://schemas.microsoft.com/office/drawing/2014/main" id="{BEE6D82F-2F19-496C-8008-678B3B149A7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986087" y="457200"/>
            <a:ext cx="854075" cy="854075"/>
          </a:xfrm>
          <a:prstGeom prst="rect">
            <a:avLst/>
          </a:prstGeom>
        </p:spPr>
      </p:pic>
      <p:sp>
        <p:nvSpPr>
          <p:cNvPr id="9" name="Question">
            <a:extLst>
              <a:ext uri="{FF2B5EF4-FFF2-40B4-BE49-F238E27FC236}">
                <a16:creationId xmlns:a16="http://schemas.microsoft.com/office/drawing/2014/main" id="{2BAB9BCF-0325-470B-83FF-0A91BFDB0133}"/>
              </a:ext>
            </a:extLst>
          </p:cNvPr>
          <p:cNvSpPr>
            <a:spLocks noGrp="1"/>
          </p:cNvSpPr>
          <p:nvPr>
            <p:ph type="body" sz="quarter" idx="10" hasCustomPrompt="1"/>
          </p:nvPr>
        </p:nvSpPr>
        <p:spPr>
          <a:xfrm>
            <a:off x="4114800" y="457200"/>
            <a:ext cx="7718425" cy="430887"/>
          </a:xfrm>
        </p:spPr>
        <p:txBody>
          <a:bodyPr/>
          <a:lstStyle>
            <a:lvl1pPr marL="0" indent="0">
              <a:buNone/>
              <a:defRPr>
                <a:latin typeface="+mj-lt"/>
              </a:defRPr>
            </a:lvl1pPr>
          </a:lstStyle>
          <a:p>
            <a:pPr lvl="0"/>
            <a:r>
              <a:rPr lang="en-US"/>
              <a:t>Question</a:t>
            </a:r>
          </a:p>
        </p:txBody>
      </p:sp>
      <p:sp>
        <p:nvSpPr>
          <p:cNvPr id="11" name="New shape">
            <a:extLst>
              <a:ext uri="{FF2B5EF4-FFF2-40B4-BE49-F238E27FC236}">
                <a16:creationId xmlns:a16="http://schemas.microsoft.com/office/drawing/2014/main" id="{A6F005E6-79F3-4EE9-AA92-1A88113E407B}"/>
              </a:ext>
            </a:extLst>
          </p:cNvPr>
          <p:cNvSpPr>
            <a:spLocks noGrp="1"/>
          </p:cNvSpPr>
          <p:nvPr>
            <p:ph type="body" sz="quarter" idx="11" hasCustomPrompt="1"/>
          </p:nvPr>
        </p:nvSpPr>
        <p:spPr>
          <a:xfrm>
            <a:off x="4096512" y="1755648"/>
            <a:ext cx="7772400" cy="4949952"/>
          </a:xfrm>
        </p:spPr>
        <p:txBody>
          <a:bodyPr/>
          <a:lstStyle>
            <a:lvl1pPr marL="0" indent="0">
              <a:buNone/>
              <a:defRPr/>
            </a:lvl1pPr>
          </a:lstStyle>
          <a:p>
            <a:pPr lvl="0"/>
            <a:r>
              <a:rPr lang="en-US"/>
              <a:t>Answer choices</a:t>
            </a:r>
          </a:p>
        </p:txBody>
      </p:sp>
    </p:spTree>
    <p:extLst>
      <p:ext uri="{BB962C8B-B14F-4D97-AF65-F5344CB8AC3E}">
        <p14:creationId xmlns:p14="http://schemas.microsoft.com/office/powerpoint/2010/main" val="321831288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21E3A174-226C-4CD1-BC0F-C28B64696DDB}" type="datetimeFigureOut">
              <a:rPr lang="en-US" smtClean="0"/>
              <a:t>2/9/22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_layou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Subtitle">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Subtitle"/>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Block1">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Block2">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66750" indent="-152400">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85800" indent="-136525">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12314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a:lvl1pPr>
            <a:lvl2pPr marL="322263" indent="-150813">
              <a:defRPr lang="en-US" sz="1800"/>
            </a:lvl2pPr>
            <a:lvl3pPr marL="466725" indent="-138113">
              <a:defRPr lang="en-US"/>
            </a:lvl3pPr>
            <a:lvl4pPr marL="595313" indent="-128588">
              <a:defRPr lang="en-US"/>
            </a:lvl4pPr>
            <a:lvl5pPr marL="731838" indent="-1222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3494949"/>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6703242"/>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7767064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p>
        </p:txBody>
      </p:sp>
      <p:sp>
        <p:nvSpPr>
          <p:cNvPr id="4" name="Date Placeholder 3"/>
          <p:cNvSpPr>
            <a:spLocks noGrp="1"/>
          </p:cNvSpPr>
          <p:nvPr>
            <p:ph type="dt" sz="half" idx="2"/>
          </p:nvPr>
        </p:nvSpPr>
        <p:spPr/>
        <p:txBody>
          <a:bodyPr/>
          <a:lstStyle/>
          <a:p>
            <a:fld id="{15DF5D64-7162-456D-A806-1F512DC22A79}" type="datetimeFigureOut">
              <a:rPr lang="en-US" smtClean="0"/>
              <a:t>2/9/22</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706997545"/>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90530179"/>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3"/>
          </p:nvPr>
        </p:nvSpPr>
        <p:spPr/>
        <p:txBody>
          <a:bodyPr/>
          <a:lstStyle/>
          <a:p>
            <a:fld id="{F1168FCB-E5DE-4FEE-A9A0-AD639EC76617}" type="datetimeFigureOut">
              <a:rPr lang="en-US" smtClean="0"/>
              <a:t>2/9/22</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927612341"/>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227129497"/>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ulleted_layou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Subtitle">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93011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flipH="1">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0848479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de_layout_fullscreen">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Filename">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gradFill>
        </p:spPr>
        <p:txBody>
          <a:bodyPr vert="horz" wrap="square" lIns="585216" tIns="91440" rIns="0" bIns="91440" rtlCol="0">
            <a:spAutoFit/>
          </a:bodyPr>
          <a:lstStyle>
            <a:lvl1pPr marL="0" indent="0">
              <a:buNone/>
              <a:defRPr lang="en-US" sz="1999">
                <a:solidFill>
                  <a:srgbClr val="FFFFFF"/>
                </a:solidFill>
                <a:latin typeface="+mj-lt"/>
              </a:defRPr>
            </a:lvl1pPr>
          </a:lstStyle>
          <a:p>
            <a:pPr marL="0" lvl="0" indent="0">
              <a:buNone/>
            </a:pPr>
            <a:r>
              <a:rPr lang="en-US"/>
              <a:t>Click to enter title</a:t>
            </a:r>
          </a:p>
        </p:txBody>
      </p:sp>
      <p:sp>
        <p:nvSpPr>
          <p:cNvPr id="5" name="CodeBlock"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5209074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est">
    <p:bg>
      <p:bgRef idx="1001">
        <a:schemeClr val="bg2"/>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CodeBlock">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87848084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de_layout">
    <p:bg>
      <p:bgRef idx="1001">
        <a:schemeClr val="bg2"/>
      </p:bgRef>
    </p:bg>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Subtitle">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Filename">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23353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5"/>
          </p:nvPr>
        </p:nvSpPr>
        <p:spPr/>
        <p:txBody>
          <a:bodyPr/>
          <a:lstStyle/>
          <a:p>
            <a:fld id="{D3481E48-B90F-4110-A568-21D8C43387A4}" type="datetimeFigureOut">
              <a:rPr lang="en-US" smtClean="0"/>
              <a:t>2/9/22</a:t>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p>
        </p:txBody>
      </p:sp>
      <p:sp>
        <p:nvSpPr>
          <p:cNvPr id="17" name="Filename">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Subtitle">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572230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de_layout_right">
    <p:bg>
      <p:bgRef idx="1001">
        <a:schemeClr val="bg2"/>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Subtitle">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Filename">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1511438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Filename">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CodeBlock"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Subtitle">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5918971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exercise_layout">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p:cNvSpPr>
            <a:spLocks noGrp="1"/>
          </p:cNvSpPr>
          <p:nvPr>
            <p:ph type="title" hasCustomPrompt="1"/>
          </p:nvPr>
        </p:nvSpPr>
        <p:spPr>
          <a:xfrm>
            <a:off x="585216" y="3033223"/>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5" name="Subtitle"/>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8799863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_layout">
    <p:bg>
      <p:bgPr>
        <a:solidFill>
          <a:srgbClr val="243A5E"/>
        </a:solidFill>
        <a:effectLst/>
      </p:bgPr>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451156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 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913305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losing_layout">
    <p:bg>
      <p:bgPr>
        <a:solidFill>
          <a:srgbClr val="243A5E"/>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defPPr>
              <a:defRPr lang="en-US"/>
            </a:defP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anose="020B0502040204020203"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anose="020B0502040204020203"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
          </p:nvPr>
        </p:nvSpPr>
        <p:spPr/>
        <p:txBody>
          <a:bodyPr/>
          <a:lstStyle/>
          <a:p>
            <a:fld id="{14083C0B-8665-4643-BC09-74801B4C2EB8}" type="datetimeFigureOut">
              <a:rPr lang="en-US" smtClean="0"/>
              <a:t>2/9/22</a:t>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Microsoft Lear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077021-9464-44F6-B827-5358FF42B1A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94518" y="613556"/>
            <a:ext cx="1366440" cy="292608"/>
          </a:xfrm>
          <a:prstGeom prst="rect">
            <a:avLst/>
          </a:prstGeom>
        </p:spPr>
      </p:pic>
      <p:sp>
        <p:nvSpPr>
          <p:cNvPr id="12" name="Text Placeholder 4">
            <a:extLst>
              <a:ext uri="{FF2B5EF4-FFF2-40B4-BE49-F238E27FC236}">
                <a16:creationId xmlns:a16="http://schemas.microsoft.com/office/drawing/2014/main" id="{5AF0652F-7102-4C27-A256-1E62A5FF6BFC}"/>
              </a:ext>
            </a:extLst>
          </p:cNvPr>
          <p:cNvSpPr txBox="1"/>
          <p:nvPr userDrawn="1"/>
        </p:nvSpPr>
        <p:spPr>
          <a:xfrm>
            <a:off x="568960" y="6259684"/>
            <a:ext cx="4163498" cy="307777"/>
          </a:xfrm>
          <a:prstGeom prst="rect">
            <a:avLst/>
          </a:prstGeom>
          <a:noFill/>
        </p:spPr>
        <p:txBody>
          <a:bodyPr wrap="square" lIns="0" tIns="0" rIns="0" bIns="0">
            <a:spAutoFit/>
          </a:bodyPr>
          <a:lstStyle>
            <a:defPPr>
              <a:defRPr lang="en-US"/>
            </a:defPPr>
            <a:lvl1pPr marL="0" marR="0" indent="0" algn="l" defTabSz="932742" rtl="0" eaLnBrk="1" fontAlgn="auto" latinLnBrk="0" hangingPunct="1">
              <a:lnSpc>
                <a:spcPct val="100000"/>
              </a:lnSpc>
              <a:spcBef>
                <a:spcPct val="0"/>
              </a:spcBef>
              <a:spcAft>
                <a:spcPct val="0"/>
              </a:spcAft>
              <a:buClrTx/>
              <a:buSzPct val="90000"/>
              <a:buFont typeface="Wingdings" panose="05000000000000000000" pitchFamily="2" charset="2"/>
              <a:buNone/>
              <a:defRPr sz="2400" kern="1200" spc="0" baseline="0">
                <a:solidFill>
                  <a:srgbClr val="0078D4"/>
                </a:solidFill>
                <a:latin typeface="+mj-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a:t>Microsoft.com/Learn</a:t>
            </a:r>
          </a:p>
        </p:txBody>
      </p:sp>
    </p:spTree>
    <p:extLst>
      <p:ext uri="{BB962C8B-B14F-4D97-AF65-F5344CB8AC3E}">
        <p14:creationId xmlns:p14="http://schemas.microsoft.com/office/powerpoint/2010/main" val="3566874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2F454218-0D46-4351-BBBB-D82416BE5B22}"/>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4" name="Image" descr="Image">
            <a:extLst>
              <a:ext uri="{FF2B5EF4-FFF2-40B4-BE49-F238E27FC236}">
                <a16:creationId xmlns:a16="http://schemas.microsoft.com/office/drawing/2014/main" id="{639BE83B-0B32-4FF7-946B-BAF64DA16D80}"/>
              </a:ext>
            </a:extLst>
          </p:cNvPr>
          <p:cNvPicPr>
            <a:picLocks noChangeAspect="1"/>
          </p:cNvPicPr>
          <p:nvPr userDrawn="1"/>
        </p:nvPicPr>
        <p:blipFill>
          <a:blip r:embed="rId3"/>
          <a:stretch>
            <a:fillRect/>
          </a:stretch>
        </p:blipFill>
        <p:spPr>
          <a:xfrm>
            <a:off x="0" y="702520"/>
            <a:ext cx="12190286" cy="6155481"/>
          </a:xfrm>
          <a:prstGeom prst="rect">
            <a:avLst/>
          </a:prstGeom>
          <a:ln w="12700">
            <a:miter lim="400000"/>
          </a:ln>
        </p:spPr>
      </p:pic>
      <p:sp>
        <p:nvSpPr>
          <p:cNvPr id="9" name="Title 1"/>
          <p:cNvSpPr>
            <a:spLocks noGrp="1"/>
          </p:cNvSpPr>
          <p:nvPr>
            <p:ph type="title" hasCustomPrompt="1"/>
          </p:nvPr>
        </p:nvSpPr>
        <p:spPr>
          <a:xfrm>
            <a:off x="584200" y="2979778"/>
            <a:ext cx="6883400" cy="553998"/>
          </a:xfrm>
          <a:noFill/>
        </p:spPr>
        <p:txBody>
          <a:bodyPr wrap="square" lIns="0" tIns="0" rIns="0" bIns="0" anchor="b" anchorCtr="0">
            <a:spAutoFit/>
          </a:bodyPr>
          <a:lstStyle>
            <a:lvl1pPr>
              <a:defRPr sz="3600" spc="-50" baseline="0">
                <a:solidFill>
                  <a:schemeClr val="tx1"/>
                </a:solidFill>
                <a:latin typeface="+mj-lt"/>
                <a:cs typeface="Segoe UI"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6883400" cy="338554"/>
          </a:xfrm>
          <a:noFill/>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pPr lvl="0"/>
            <a:r>
              <a:rPr lang="en-US"/>
              <a:t>Speaker name or subtitle text</a:t>
            </a:r>
          </a:p>
        </p:txBody>
      </p:sp>
      <p:pic>
        <p:nvPicPr>
          <p:cNvPr id="2" name="MS logo white - EMF" descr="Microsoft logo white text version">
            <a:extLst>
              <a:ext uri="{FF2B5EF4-FFF2-40B4-BE49-F238E27FC236}">
                <a16:creationId xmlns:a16="http://schemas.microsoft.com/office/drawing/2014/main" id="{FBA90332-A7D9-4353-82A5-431FF1E924E8}"/>
              </a:ext>
            </a:extLst>
          </p:cNvPr>
          <p:cNvPicPr>
            <a:picLocks noChangeAspect="1"/>
          </p:cNvPicPr>
          <p:nvPr userDrawn="1"/>
        </p:nvPicPr>
        <p:blipFill>
          <a:blip r:embed="rId4"/>
          <a:stretch>
            <a:fillRect/>
          </a:stretch>
        </p:blipFill>
        <p:spPr bwMode="invGray">
          <a:xfrm>
            <a:off x="584200" y="585788"/>
            <a:ext cx="1366245" cy="292608"/>
          </a:xfrm>
          <a:prstGeom prst="rect">
            <a:avLst/>
          </a:prstGeom>
        </p:spPr>
      </p:pic>
    </p:spTree>
    <p:extLst>
      <p:ext uri="{BB962C8B-B14F-4D97-AF65-F5344CB8AC3E}">
        <p14:creationId xmlns:p14="http://schemas.microsoft.com/office/powerpoint/2010/main" val="26059901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4704">
          <p15:clr>
            <a:srgbClr val="5ACBF0"/>
          </p15:clr>
        </p15:guide>
        <p15:guide id="4" orient="horz" pos="2160">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7162578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53668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7858627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defRPr sz="1600" b="0"/>
            </a:lvl3pPr>
            <a:lvl4pPr marL="652462" indent="0">
              <a:buFont typeface="Wingdings" panose="05000000000000000000" pitchFamily="2" charset="2"/>
              <a:buNone/>
              <a:defRPr sz="1400" b="0"/>
            </a:lvl4pPr>
            <a:lvl5pPr marL="854075" indent="0">
              <a:buFont typeface="Wingdings" panose="05000000000000000000" pitchFamily="2" charset="2"/>
              <a:buNone/>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23642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66750" indent="-152400">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ct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a:lvl1pPr>
            <a:lvl2pPr marL="342900" indent="-171450">
              <a:defRPr lang="en-US"/>
            </a:lvl2pPr>
            <a:lvl3pPr marL="514350" indent="-171450">
              <a:defRPr lang="en-US"/>
            </a:lvl3pPr>
            <a:lvl4pPr marL="685800" indent="-136525">
              <a:defRPr lang="en-US"/>
            </a:lvl4pPr>
            <a:lvl5pPr marL="793750" indent="-120650">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249032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a:lvl1pPr>
            <a:lvl2pPr marL="322263" indent="-150813">
              <a:defRPr lang="en-US" sz="1800"/>
            </a:lvl2pPr>
            <a:lvl3pPr marL="466725" indent="-138113">
              <a:defRPr lang="en-US"/>
            </a:lvl3pPr>
            <a:lvl4pPr marL="595313" indent="-128588">
              <a:defRPr lang="en-US"/>
            </a:lvl4pPr>
            <a:lvl5pPr marL="731838" indent="-1222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ct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a:lvl1pPr>
            <a:lvl2pPr marL="398463" indent="-169863">
              <a:defRPr lang="en-US" sz="1800"/>
            </a:lvl2pPr>
            <a:lvl3pPr marL="555625" indent="-157163">
              <a:defRPr lang="en-US"/>
            </a:lvl3pPr>
            <a:lvl4pPr marL="685800" indent="-136525">
              <a:defRPr lang="en-US"/>
            </a:lvl4pPr>
            <a:lvl5pPr marL="800100" indent="-111125">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9779561"/>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ct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a:lvl1pPr>
            <a:lvl2pPr marL="285750" indent="-125413">
              <a:defRPr lang="en-US" sz="1600"/>
            </a:lvl2pPr>
            <a:lvl3pPr marL="438150" indent="-133350">
              <a:defRPr lang="en-US"/>
            </a:lvl3pPr>
            <a:lvl4pPr marL="566738" indent="-114300">
              <a:defRPr lang="en-US"/>
            </a:lvl4pPr>
            <a:lvl5pPr marL="685800" indent="-109538">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3153603"/>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6838779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6EDB0ECC-841C-468C-9C75-B76CA7543C62}" type="datetimeFigureOut">
              <a:rPr lang="en-US" smtClean="0"/>
              <a:t>2/9/22</a:t>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308329166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itchFamily="34" charset="0"/>
              </a:defRPr>
            </a:lvl1pPr>
          </a:lstStyle>
          <a:p>
            <a:r>
              <a:rPr lang="en-US"/>
              <a:t>Click to edit Master title style</a:t>
            </a:r>
          </a:p>
        </p:txBody>
      </p:sp>
    </p:spTree>
    <p:extLst>
      <p:ext uri="{BB962C8B-B14F-4D97-AF65-F5344CB8AC3E}">
        <p14:creationId xmlns:p14="http://schemas.microsoft.com/office/powerpoint/2010/main" val="393405709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9375473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500299848"/>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30284232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27766200"/>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612149792"/>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608969857"/>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41484680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gradFill>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95142305"/>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4383050F-C819-4595-B141-A8C96E0681BD}" type="datetimeFigureOut">
              <a:rPr lang="en-US" smtClean="0"/>
              <a:t>2/9/22</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87832052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72307101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6623001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91784396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ct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13643527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3637421665"/>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ct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ct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338666037"/>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629929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flipH="1">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defPPr>
              <a:defRPr lang="en-US"/>
            </a:defPPr>
          </a:lstStyle>
          <a:p>
            <a:pPr algn="l"/>
            <a:r>
              <a:rPr lang="en-US" sz="1000">
                <a:solidFill>
                  <a:srgbClr val="A3A3A3"/>
                </a:solidFill>
              </a:rPr>
              <a:t>ELT layout</a:t>
            </a:r>
          </a:p>
        </p:txBody>
      </p:sp>
    </p:spTree>
    <p:extLst>
      <p:ext uri="{BB962C8B-B14F-4D97-AF65-F5344CB8AC3E}">
        <p14:creationId xmlns:p14="http://schemas.microsoft.com/office/powerpoint/2010/main" val="260046383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gradFill>
        </p:spPr>
        <p:txBody>
          <a:bodyPr vert="horz" wrap="square" lIns="585216" tIns="91440" rIns="0" bIns="91440" rtlCol="0">
            <a:spAutoFit/>
          </a:bodyPr>
          <a:lstStyle>
            <a:lvl1pPr marL="0" indent="0">
              <a:buNone/>
              <a:defRPr lang="en-US" sz="1999">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365304283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6A1B56DF-1A5C-44B4-95BD-38D34DAAB082}" type="datetimeFigureOut">
              <a:rPr lang="en-US" smtClean="0"/>
              <a:t>2/9/22</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66923394"/>
      </p:ext>
    </p:extLst>
  </p:cSld>
  <p:clrMapOvr>
    <a:masterClrMapping/>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75137961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ct val="0"/>
              </a:spcAft>
              <a:buNone/>
              <a:defRPr sz="2400">
                <a:solidFill>
                  <a:schemeClr val="tx1"/>
                </a:solidFill>
                <a:latin typeface="+mn-lt"/>
                <a:cs typeface="Segoe UI" pitchFamily="34" charset="0"/>
              </a:defRPr>
            </a:lvl1pPr>
            <a:lvl2pPr marL="228531" indent="0">
              <a:buNone/>
              <a:defRPr sz="240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38647318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94273329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ct val="0"/>
              </a:spcAft>
              <a:buNone/>
              <a:defRPr sz="2400" b="0" i="0" baseline="0">
                <a:solidFill>
                  <a:schemeClr val="tx1"/>
                </a:solidFill>
                <a:latin typeface="Segoe UI" panose="020B0502040204020203" pitchFamily="34" charset="0"/>
                <a:cs typeface="Segoe UI"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00626182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243A5E"/>
        </a:solidFill>
        <a:effectLst/>
      </p:bgPr>
    </p:bg>
    <p:spTree>
      <p:nvGrpSpPr>
        <p:cNvPr id="1" name=""/>
        <p:cNvGrpSpPr/>
        <p:nvPr/>
      </p:nvGrpSpPr>
      <p:grpSpPr>
        <a:xfrm>
          <a:off x="0" y="0"/>
          <a:ext cx="0" cy="0"/>
          <a:chOff x="0" y="0"/>
          <a:chExt cx="0" cy="0"/>
        </a:xfrm>
      </p:grpSpPr>
      <p:pic>
        <p:nvPicPr>
          <p:cNvPr id="3" name="Image" descr="Image">
            <a:extLst>
              <a:ext uri="{FF2B5EF4-FFF2-40B4-BE49-F238E27FC236}">
                <a16:creationId xmlns:a16="http://schemas.microsoft.com/office/drawing/2014/main" id="{9B76177D-2EF6-4521-94A2-23E08BF9F9D3}"/>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7" name="Image" descr="Image">
            <a:extLst>
              <a:ext uri="{FF2B5EF4-FFF2-40B4-BE49-F238E27FC236}">
                <a16:creationId xmlns:a16="http://schemas.microsoft.com/office/drawing/2014/main" id="{9C455890-8289-4143-86AB-7615AE5D2F0C}"/>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3223"/>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882384" cy="338554"/>
          </a:xfrm>
          <a:noFill/>
        </p:spPr>
        <p:txBody>
          <a:bodyPr wrap="square" lIns="0" tIns="0" rIns="0" bIns="0">
            <a:spAutoFit/>
          </a:bodyPr>
          <a:lstStyle>
            <a:lvl1pPr marL="0" indent="0">
              <a:spcBef>
                <a:spcPct val="0"/>
              </a:spcBef>
              <a:spcAft>
                <a:spcPct val="0"/>
              </a:spcAft>
              <a:buFont typeface="Arial" pitchFamily="34" charset="0"/>
              <a:buNone/>
              <a:defRPr sz="2200" spc="0" baseline="0">
                <a:solidFill>
                  <a:schemeClr val="tx1"/>
                </a:solidFill>
                <a:latin typeface="+mn-lt"/>
              </a:defRPr>
            </a:lvl1pPr>
          </a:lstStyle>
          <a:p>
            <a:pPr lvl="0"/>
            <a:r>
              <a:rPr lang="en-US"/>
              <a:t>Speaker name or subtitle</a:t>
            </a:r>
          </a:p>
        </p:txBody>
      </p:sp>
    </p:spTree>
    <p:extLst>
      <p:ext uri="{BB962C8B-B14F-4D97-AF65-F5344CB8AC3E}">
        <p14:creationId xmlns:p14="http://schemas.microsoft.com/office/powerpoint/2010/main" val="21403243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0">
          <p15:clr>
            <a:srgbClr val="5ACBF0"/>
          </p15:clr>
        </p15:guide>
        <p15:guide id="4" orient="horz" pos="2505">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9A523E9-3540-4A3B-ADB7-14250A07DF15}"/>
              </a:ext>
            </a:extLst>
          </p:cNvPr>
          <p:cNvPicPr>
            <a:picLocks noChangeAspect="1"/>
          </p:cNvPicPr>
          <p:nvPr userDrawn="1"/>
        </p:nvPicPr>
        <p:blipFill>
          <a:blip r:embed="rId2"/>
          <a:stretch>
            <a:fillRect/>
          </a:stretch>
        </p:blipFill>
        <p:spPr>
          <a:xfrm>
            <a:off x="1" y="0"/>
            <a:ext cx="12192000" cy="6858000"/>
          </a:xfrm>
          <a:prstGeom prst="rect">
            <a:avLst/>
          </a:prstGeom>
          <a:ln w="12700">
            <a:miter lim="400000"/>
          </a:ln>
        </p:spPr>
      </p:pic>
      <p:pic>
        <p:nvPicPr>
          <p:cNvPr id="6" name="Image" descr="Image">
            <a:extLst>
              <a:ext uri="{FF2B5EF4-FFF2-40B4-BE49-F238E27FC236}">
                <a16:creationId xmlns:a16="http://schemas.microsoft.com/office/drawing/2014/main" id="{F0EEB245-734B-42B2-842F-C99AEF438844}"/>
              </a:ext>
            </a:extLst>
          </p:cNvPr>
          <p:cNvPicPr>
            <a:picLocks noChangeAspect="1"/>
          </p:cNvPicPr>
          <p:nvPr userDrawn="1"/>
        </p:nvPicPr>
        <p:blipFill>
          <a:blip r:embed="rId3"/>
          <a:stretch>
            <a:fillRect/>
          </a:stretch>
        </p:blipFill>
        <p:spPr>
          <a:xfrm>
            <a:off x="1714" y="702519"/>
            <a:ext cx="12190286" cy="6155481"/>
          </a:xfrm>
          <a:prstGeom prst="rect">
            <a:avLst/>
          </a:prstGeom>
          <a:ln w="12700">
            <a:miter lim="400000"/>
          </a:ln>
        </p:spPr>
      </p:pic>
      <p:sp>
        <p:nvSpPr>
          <p:cNvPr id="2" name="Title 1"/>
          <p:cNvSpPr>
            <a:spLocks noGrp="1"/>
          </p:cNvSpPr>
          <p:nvPr>
            <p:ph type="title" hasCustomPrompt="1"/>
          </p:nvPr>
        </p:nvSpPr>
        <p:spPr>
          <a:xfrm>
            <a:off x="585216" y="3035808"/>
            <a:ext cx="68823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767191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4704">
          <p15:clr>
            <a:srgbClr val="5ACBF0"/>
          </p15:clr>
        </p15:guide>
        <p15:guide id="3" orient="horz" pos="1911">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527497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5571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 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3409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image" Target="../media/image1.emf"/><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8" Type="http://schemas.openxmlformats.org/officeDocument/2006/relationships/slideLayout" Target="../slideLayouts/slideLayout19.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1" Type="http://schemas.openxmlformats.org/officeDocument/2006/relationships/slideLayout" Target="../slideLayouts/slideLayout12.xml"/><Relationship Id="rId6"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2.xml"/><Relationship Id="rId18" Type="http://schemas.openxmlformats.org/officeDocument/2006/relationships/slideLayout" Target="../slideLayouts/slideLayout77.xml"/><Relationship Id="rId26" Type="http://schemas.openxmlformats.org/officeDocument/2006/relationships/slideLayout" Target="../slideLayouts/slideLayout85.xml"/><Relationship Id="rId39" Type="http://schemas.openxmlformats.org/officeDocument/2006/relationships/slideLayout" Target="../slideLayouts/slideLayout98.xml"/><Relationship Id="rId21" Type="http://schemas.openxmlformats.org/officeDocument/2006/relationships/slideLayout" Target="../slideLayouts/slideLayout80.xml"/><Relationship Id="rId34" Type="http://schemas.openxmlformats.org/officeDocument/2006/relationships/slideLayout" Target="../slideLayouts/slideLayout93.xml"/><Relationship Id="rId42" Type="http://schemas.openxmlformats.org/officeDocument/2006/relationships/slideLayout" Target="../slideLayouts/slideLayout101.xml"/><Relationship Id="rId7" Type="http://schemas.openxmlformats.org/officeDocument/2006/relationships/slideLayout" Target="../slideLayouts/slideLayout66.xml"/><Relationship Id="rId2" Type="http://schemas.openxmlformats.org/officeDocument/2006/relationships/slideLayout" Target="../slideLayouts/slideLayout61.xml"/><Relationship Id="rId16" Type="http://schemas.openxmlformats.org/officeDocument/2006/relationships/slideLayout" Target="../slideLayouts/slideLayout75.xml"/><Relationship Id="rId20" Type="http://schemas.openxmlformats.org/officeDocument/2006/relationships/slideLayout" Target="../slideLayouts/slideLayout79.xml"/><Relationship Id="rId29" Type="http://schemas.openxmlformats.org/officeDocument/2006/relationships/slideLayout" Target="../slideLayouts/slideLayout88.xml"/><Relationship Id="rId41" Type="http://schemas.openxmlformats.org/officeDocument/2006/relationships/slideLayout" Target="../slideLayouts/slideLayout100.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24" Type="http://schemas.openxmlformats.org/officeDocument/2006/relationships/slideLayout" Target="../slideLayouts/slideLayout83.xml"/><Relationship Id="rId32" Type="http://schemas.openxmlformats.org/officeDocument/2006/relationships/slideLayout" Target="../slideLayouts/slideLayout91.xml"/><Relationship Id="rId37" Type="http://schemas.openxmlformats.org/officeDocument/2006/relationships/slideLayout" Target="../slideLayouts/slideLayout96.xml"/><Relationship Id="rId40" Type="http://schemas.openxmlformats.org/officeDocument/2006/relationships/slideLayout" Target="../slideLayouts/slideLayout99.xml"/><Relationship Id="rId5" Type="http://schemas.openxmlformats.org/officeDocument/2006/relationships/slideLayout" Target="../slideLayouts/slideLayout64.xml"/><Relationship Id="rId15" Type="http://schemas.openxmlformats.org/officeDocument/2006/relationships/slideLayout" Target="../slideLayouts/slideLayout74.xml"/><Relationship Id="rId23" Type="http://schemas.openxmlformats.org/officeDocument/2006/relationships/slideLayout" Target="../slideLayouts/slideLayout82.xml"/><Relationship Id="rId28" Type="http://schemas.openxmlformats.org/officeDocument/2006/relationships/slideLayout" Target="../slideLayouts/slideLayout87.xml"/><Relationship Id="rId36" Type="http://schemas.openxmlformats.org/officeDocument/2006/relationships/slideLayout" Target="../slideLayouts/slideLayout95.xml"/><Relationship Id="rId10" Type="http://schemas.openxmlformats.org/officeDocument/2006/relationships/slideLayout" Target="../slideLayouts/slideLayout69.xml"/><Relationship Id="rId19" Type="http://schemas.openxmlformats.org/officeDocument/2006/relationships/slideLayout" Target="../slideLayouts/slideLayout78.xml"/><Relationship Id="rId31" Type="http://schemas.openxmlformats.org/officeDocument/2006/relationships/slideLayout" Target="../slideLayouts/slideLayout90.xml"/><Relationship Id="rId44" Type="http://schemas.openxmlformats.org/officeDocument/2006/relationships/image" Target="../media/image1.emf"/><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slideLayout" Target="../slideLayouts/slideLayout73.xml"/><Relationship Id="rId22" Type="http://schemas.openxmlformats.org/officeDocument/2006/relationships/slideLayout" Target="../slideLayouts/slideLayout81.xml"/><Relationship Id="rId27" Type="http://schemas.openxmlformats.org/officeDocument/2006/relationships/slideLayout" Target="../slideLayouts/slideLayout86.xml"/><Relationship Id="rId30" Type="http://schemas.openxmlformats.org/officeDocument/2006/relationships/slideLayout" Target="../slideLayouts/slideLayout89.xml"/><Relationship Id="rId35" Type="http://schemas.openxmlformats.org/officeDocument/2006/relationships/slideLayout" Target="../slideLayouts/slideLayout94.xml"/><Relationship Id="rId43" Type="http://schemas.openxmlformats.org/officeDocument/2006/relationships/theme" Target="../theme/theme3.xml"/><Relationship Id="rId8" Type="http://schemas.openxmlformats.org/officeDocument/2006/relationships/slideLayout" Target="../slideLayouts/slideLayout67.xml"/><Relationship Id="rId3" Type="http://schemas.openxmlformats.org/officeDocument/2006/relationships/slideLayout" Target="../slideLayouts/slideLayout62.xml"/><Relationship Id="rId12" Type="http://schemas.openxmlformats.org/officeDocument/2006/relationships/slideLayout" Target="../slideLayouts/slideLayout71.xml"/><Relationship Id="rId17" Type="http://schemas.openxmlformats.org/officeDocument/2006/relationships/slideLayout" Target="../slideLayouts/slideLayout76.xml"/><Relationship Id="rId25" Type="http://schemas.openxmlformats.org/officeDocument/2006/relationships/slideLayout" Target="../slideLayouts/slideLayout84.xml"/><Relationship Id="rId33" Type="http://schemas.openxmlformats.org/officeDocument/2006/relationships/slideLayout" Target="../slideLayouts/slideLayout92.xml"/><Relationship Id="rId38" Type="http://schemas.openxmlformats.org/officeDocument/2006/relationships/slideLayout" Target="../slideLayouts/slideLayout97.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14.xml"/><Relationship Id="rId18" Type="http://schemas.openxmlformats.org/officeDocument/2006/relationships/slideLayout" Target="../slideLayouts/slideLayout119.xml"/><Relationship Id="rId26" Type="http://schemas.openxmlformats.org/officeDocument/2006/relationships/slideLayout" Target="../slideLayouts/slideLayout127.xml"/><Relationship Id="rId39" Type="http://schemas.openxmlformats.org/officeDocument/2006/relationships/slideLayout" Target="../slideLayouts/slideLayout140.xml"/><Relationship Id="rId21" Type="http://schemas.openxmlformats.org/officeDocument/2006/relationships/slideLayout" Target="../slideLayouts/slideLayout122.xml"/><Relationship Id="rId34" Type="http://schemas.openxmlformats.org/officeDocument/2006/relationships/slideLayout" Target="../slideLayouts/slideLayout135.xml"/><Relationship Id="rId42" Type="http://schemas.openxmlformats.org/officeDocument/2006/relationships/slideLayout" Target="../slideLayouts/slideLayout143.xml"/><Relationship Id="rId7" Type="http://schemas.openxmlformats.org/officeDocument/2006/relationships/slideLayout" Target="../slideLayouts/slideLayout108.xml"/><Relationship Id="rId2" Type="http://schemas.openxmlformats.org/officeDocument/2006/relationships/slideLayout" Target="../slideLayouts/slideLayout103.xml"/><Relationship Id="rId16" Type="http://schemas.openxmlformats.org/officeDocument/2006/relationships/slideLayout" Target="../slideLayouts/slideLayout117.xml"/><Relationship Id="rId20" Type="http://schemas.openxmlformats.org/officeDocument/2006/relationships/slideLayout" Target="../slideLayouts/slideLayout121.xml"/><Relationship Id="rId29" Type="http://schemas.openxmlformats.org/officeDocument/2006/relationships/slideLayout" Target="../slideLayouts/slideLayout130.xml"/><Relationship Id="rId41" Type="http://schemas.openxmlformats.org/officeDocument/2006/relationships/slideLayout" Target="../slideLayouts/slideLayout142.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24" Type="http://schemas.openxmlformats.org/officeDocument/2006/relationships/slideLayout" Target="../slideLayouts/slideLayout125.xml"/><Relationship Id="rId32" Type="http://schemas.openxmlformats.org/officeDocument/2006/relationships/slideLayout" Target="../slideLayouts/slideLayout133.xml"/><Relationship Id="rId37" Type="http://schemas.openxmlformats.org/officeDocument/2006/relationships/slideLayout" Target="../slideLayouts/slideLayout138.xml"/><Relationship Id="rId40" Type="http://schemas.openxmlformats.org/officeDocument/2006/relationships/slideLayout" Target="../slideLayouts/slideLayout141.xml"/><Relationship Id="rId5" Type="http://schemas.openxmlformats.org/officeDocument/2006/relationships/slideLayout" Target="../slideLayouts/slideLayout106.xml"/><Relationship Id="rId15" Type="http://schemas.openxmlformats.org/officeDocument/2006/relationships/slideLayout" Target="../slideLayouts/slideLayout116.xml"/><Relationship Id="rId23" Type="http://schemas.openxmlformats.org/officeDocument/2006/relationships/slideLayout" Target="../slideLayouts/slideLayout124.xml"/><Relationship Id="rId28" Type="http://schemas.openxmlformats.org/officeDocument/2006/relationships/slideLayout" Target="../slideLayouts/slideLayout129.xml"/><Relationship Id="rId36" Type="http://schemas.openxmlformats.org/officeDocument/2006/relationships/slideLayout" Target="../slideLayouts/slideLayout137.xml"/><Relationship Id="rId10" Type="http://schemas.openxmlformats.org/officeDocument/2006/relationships/slideLayout" Target="../slideLayouts/slideLayout111.xml"/><Relationship Id="rId19" Type="http://schemas.openxmlformats.org/officeDocument/2006/relationships/slideLayout" Target="../slideLayouts/slideLayout120.xml"/><Relationship Id="rId31" Type="http://schemas.openxmlformats.org/officeDocument/2006/relationships/slideLayout" Target="../slideLayouts/slideLayout132.xml"/><Relationship Id="rId44" Type="http://schemas.openxmlformats.org/officeDocument/2006/relationships/image" Target="../media/image1.emf"/><Relationship Id="rId4" Type="http://schemas.openxmlformats.org/officeDocument/2006/relationships/slideLayout" Target="../slideLayouts/slideLayout105.xml"/><Relationship Id="rId9" Type="http://schemas.openxmlformats.org/officeDocument/2006/relationships/slideLayout" Target="../slideLayouts/slideLayout110.xml"/><Relationship Id="rId14" Type="http://schemas.openxmlformats.org/officeDocument/2006/relationships/slideLayout" Target="../slideLayouts/slideLayout115.xml"/><Relationship Id="rId22" Type="http://schemas.openxmlformats.org/officeDocument/2006/relationships/slideLayout" Target="../slideLayouts/slideLayout123.xml"/><Relationship Id="rId27" Type="http://schemas.openxmlformats.org/officeDocument/2006/relationships/slideLayout" Target="../slideLayouts/slideLayout128.xml"/><Relationship Id="rId30" Type="http://schemas.openxmlformats.org/officeDocument/2006/relationships/slideLayout" Target="../slideLayouts/slideLayout131.xml"/><Relationship Id="rId35" Type="http://schemas.openxmlformats.org/officeDocument/2006/relationships/slideLayout" Target="../slideLayouts/slideLayout136.xml"/><Relationship Id="rId43" Type="http://schemas.openxmlformats.org/officeDocument/2006/relationships/theme" Target="../theme/theme4.xml"/><Relationship Id="rId8" Type="http://schemas.openxmlformats.org/officeDocument/2006/relationships/slideLayout" Target="../slideLayouts/slideLayout109.xml"/><Relationship Id="rId3" Type="http://schemas.openxmlformats.org/officeDocument/2006/relationships/slideLayout" Target="../slideLayouts/slideLayout104.xml"/><Relationship Id="rId12" Type="http://schemas.openxmlformats.org/officeDocument/2006/relationships/slideLayout" Target="../slideLayouts/slideLayout113.xml"/><Relationship Id="rId17" Type="http://schemas.openxmlformats.org/officeDocument/2006/relationships/slideLayout" Target="../slideLayouts/slideLayout118.xml"/><Relationship Id="rId25" Type="http://schemas.openxmlformats.org/officeDocument/2006/relationships/slideLayout" Target="../slideLayouts/slideLayout126.xml"/><Relationship Id="rId33" Type="http://schemas.openxmlformats.org/officeDocument/2006/relationships/slideLayout" Target="../slideLayouts/slideLayout134.xml"/><Relationship Id="rId38" Type="http://schemas.openxmlformats.org/officeDocument/2006/relationships/slideLayout" Target="../slideLayouts/slideLayout1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2/9/22</a:t>
            </a:fld>
            <a:endParaRPr lang="en-US"/>
          </a:p>
        </p:txBody>
      </p:sp>
      <p:sp>
        <p:nvSpPr>
          <p:cNvPr id="5"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pPr marL="0" marR="0" lvl="0" indent="0" algn="l" defTabSz="932742" fontAlgn="auto">
              <a:lnSpc>
                <a:spcPct val="100000"/>
              </a:lnSpc>
              <a:spcBef>
                <a:spcPct val="0"/>
              </a:spcBef>
              <a:spcAft>
                <a:spcPct val="0"/>
              </a:spcAft>
              <a:buSzTx/>
              <a:buNone/>
              <a:def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defRPr>
            </a:pPr>
            <a:r>
              <a: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rPr>
              <a:t>Click to edit Master title style</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fontAlgn="auto">
              <a:lnSpc>
                <a:spcPct val="100000"/>
              </a:lnSpc>
              <a:spcBef>
                <a:spcPct val="20000"/>
              </a:spcBef>
              <a:spcAft>
                <a:spcPct val="0"/>
              </a:spcAft>
              <a:buSzPct val="90000"/>
              <a:buChar char=""/>
              <a:defRPr kumimoji="0"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defRPr>
            </a:pPr>
            <a:r>
              <a:rPr kumimoji="0" lang="en-US"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rPr>
              <a:t>Click to edit Master text styles</a:t>
            </a:r>
          </a:p>
          <a:p>
            <a:pPr marL="457200" marR="0" lvl="1" indent="-228600" algn="l" defTabSz="932742" fontAlgn="auto">
              <a:lnSpc>
                <a:spcPct val="100000"/>
              </a:lnSpc>
              <a:spcBef>
                <a:spcPct val="20000"/>
              </a:spcBef>
              <a:spcAft>
                <a:spcPct val="0"/>
              </a:spcAft>
              <a:buSzPct val="90000"/>
              <a:buChar char=""/>
              <a:defRPr kumimoji="0"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Second level</a:t>
            </a:r>
          </a:p>
          <a:p>
            <a:pPr marL="657225" marR="0" lvl="2" indent="-200025" algn="l" defTabSz="932742" fontAlgn="auto">
              <a:lnSpc>
                <a:spcPct val="100000"/>
              </a:lnSpc>
              <a:spcBef>
                <a:spcPct val="20000"/>
              </a:spcBef>
              <a:spcAft>
                <a:spcPct val="0"/>
              </a:spcAft>
              <a:buSzPct val="90000"/>
              <a:buChar char=""/>
              <a:defRPr kumimoji="0"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Third level</a:t>
            </a:r>
          </a:p>
          <a:p>
            <a:pPr marL="842963" marR="0" lvl="3" indent="-1809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Fourth level</a:t>
            </a:r>
          </a:p>
          <a:p>
            <a:pPr marL="1023938" marR="0" lvl="4" indent="-1682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Fifth level</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a:blip r:embed="rId50"/>
          <a:srcRect l="762"/>
          <a:stretch>
            <a:fillRect/>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3660" r:id="rId1"/>
    <p:sldLayoutId id="2147484996" r:id="rId2"/>
    <p:sldLayoutId id="2147484997" r:id="rId3"/>
    <p:sldLayoutId id="2147485096" r:id="rId4"/>
    <p:sldLayoutId id="2147485097" r:id="rId5"/>
    <p:sldLayoutId id="2147485098" r:id="rId6"/>
    <p:sldLayoutId id="2147485099" r:id="rId7"/>
    <p:sldLayoutId id="2147485100" r:id="rId8"/>
    <p:sldLayoutId id="2147485101" r:id="rId9"/>
    <p:sldLayoutId id="2147485102" r:id="rId10"/>
    <p:sldLayoutId id="2147485103" r:id="rId11"/>
    <p:sldLayoutId id="2147485104" r:id="rId12"/>
    <p:sldLayoutId id="2147485105" r:id="rId13"/>
    <p:sldLayoutId id="2147485106" r:id="rId14"/>
    <p:sldLayoutId id="2147485107" r:id="rId15"/>
    <p:sldLayoutId id="2147485108" r:id="rId16"/>
    <p:sldLayoutId id="2147485109" r:id="rId17"/>
    <p:sldLayoutId id="2147485110" r:id="rId18"/>
    <p:sldLayoutId id="2147485111" r:id="rId19"/>
    <p:sldLayoutId id="2147485112" r:id="rId20"/>
    <p:sldLayoutId id="2147485113" r:id="rId21"/>
    <p:sldLayoutId id="2147485114" r:id="rId22"/>
    <p:sldLayoutId id="2147485115" r:id="rId23"/>
    <p:sldLayoutId id="2147485116" r:id="rId24"/>
    <p:sldLayoutId id="2147485117" r:id="rId25"/>
    <p:sldLayoutId id="2147485118" r:id="rId26"/>
    <p:sldLayoutId id="2147485119" r:id="rId27"/>
    <p:sldLayoutId id="2147485120" r:id="rId28"/>
    <p:sldLayoutId id="2147485121" r:id="rId29"/>
    <p:sldLayoutId id="2147485122" r:id="rId30"/>
    <p:sldLayoutId id="2147485123" r:id="rId31"/>
    <p:sldLayoutId id="2147485124" r:id="rId32"/>
    <p:sldLayoutId id="2147485125" r:id="rId33"/>
    <p:sldLayoutId id="2147485126" r:id="rId34"/>
    <p:sldLayoutId id="2147485127" r:id="rId35"/>
    <p:sldLayoutId id="2147485128" r:id="rId36"/>
    <p:sldLayoutId id="2147485129" r:id="rId37"/>
    <p:sldLayoutId id="2147485130" r:id="rId38"/>
    <p:sldLayoutId id="2147485131" r:id="rId39"/>
    <p:sldLayoutId id="2147485132" r:id="rId40"/>
    <p:sldLayoutId id="2147485133" r:id="rId41"/>
    <p:sldLayoutId id="2147485134" r:id="rId42"/>
    <p:sldLayoutId id="2147485135" r:id="rId43"/>
    <p:sldLayoutId id="2147485136" r:id="rId44"/>
    <p:sldLayoutId id="2147485137" r:id="rId45"/>
    <p:sldLayoutId id="2147485138" r:id="rId46"/>
    <p:sldLayoutId id="2147485139" r:id="rId47"/>
    <p:sldLayoutId id="2147485140" r:id="rId48"/>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pPr marL="0" marR="0" lvl="0" indent="0" algn="l" defTabSz="932742" fontAlgn="auto">
              <a:lnSpc>
                <a:spcPct val="100000"/>
              </a:lnSpc>
              <a:spcBef>
                <a:spcPct val="0"/>
              </a:spcBef>
              <a:spcAft>
                <a:spcPct val="0"/>
              </a:spcAft>
              <a:buSzTx/>
              <a:buNone/>
              <a:def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defRPr>
            </a:pPr>
            <a:r>
              <a:rPr kumimoji="0" lang="en-US" sz="3600" b="0" i="0" u="none" strike="noStrike" cap="none" spc="-50" normalizeH="0" baseline="0" noProof="0">
                <a:ln w="3175" cap="flat" cmpd="sng" algn="ctr">
                  <a:noFill/>
                  <a:prstDash val="solid"/>
                  <a:round/>
                  <a:headEnd type="none" w="med" len="med"/>
                  <a:tailEnd type="none" w="med" len="med"/>
                </a:ln>
                <a:solidFill>
                  <a:srgbClr val="000000"/>
                </a:solidFill>
                <a:uLnTx/>
                <a:uFillTx/>
                <a:latin typeface="+mj-lt"/>
                <a:ea typeface="+mn-ea"/>
                <a:cs typeface="Segoe UI" pitchFamily="34" charset="0"/>
                <a:sym typeface="Wingdings" charset="2"/>
              </a:rPr>
              <a:t>Click to edit Master title style</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fontAlgn="auto">
              <a:lnSpc>
                <a:spcPct val="100000"/>
              </a:lnSpc>
              <a:spcBef>
                <a:spcPct val="20000"/>
              </a:spcBef>
              <a:spcAft>
                <a:spcPct val="0"/>
              </a:spcAft>
              <a:buSzPct val="90000"/>
              <a:buChar char=""/>
              <a:defRPr kumimoji="0"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defRPr>
            </a:pPr>
            <a:r>
              <a:rPr kumimoji="0" lang="en-US" sz="28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Segoe UI" pitchFamily="34" charset="0"/>
                <a:sym typeface="Wingdings" charset="2"/>
              </a:rPr>
              <a:t>Click to edit Master text styles</a:t>
            </a:r>
          </a:p>
          <a:p>
            <a:pPr marL="457200" marR="0" lvl="1" indent="-228600" algn="l" defTabSz="932742" fontAlgn="auto">
              <a:lnSpc>
                <a:spcPct val="100000"/>
              </a:lnSpc>
              <a:spcBef>
                <a:spcPct val="20000"/>
              </a:spcBef>
              <a:spcAft>
                <a:spcPct val="0"/>
              </a:spcAft>
              <a:buSzPct val="90000"/>
              <a:buChar char=""/>
              <a:defRPr kumimoji="0"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20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Second level</a:t>
            </a:r>
          </a:p>
          <a:p>
            <a:pPr marL="657225" marR="0" lvl="2" indent="-200025" algn="l" defTabSz="932742" fontAlgn="auto">
              <a:lnSpc>
                <a:spcPct val="100000"/>
              </a:lnSpc>
              <a:spcBef>
                <a:spcPct val="20000"/>
              </a:spcBef>
              <a:spcAft>
                <a:spcPct val="0"/>
              </a:spcAft>
              <a:buSzPct val="90000"/>
              <a:buChar char=""/>
              <a:defRPr kumimoji="0"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6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Third level</a:t>
            </a:r>
          </a:p>
          <a:p>
            <a:pPr marL="842963" marR="0" lvl="3" indent="-1809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Fourth level</a:t>
            </a:r>
          </a:p>
          <a:p>
            <a:pPr marL="1023938" marR="0" lvl="4" indent="-1682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000000"/>
                </a:solidFill>
                <a:uLnTx/>
                <a:uFillTx/>
                <a:latin typeface="+mn-lt"/>
                <a:ea typeface="+mn-ea"/>
                <a:cs typeface="+mn-cs"/>
                <a:sym typeface="Wingdings" charset="2"/>
              </a:rPr>
              <a:t>Fifth level</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000000"/>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a:blip r:embed="rId44"/>
          <a:srcRect l="762"/>
          <a:stretch>
            <a:fillRect/>
          </a:stretch>
        </p:blipFill>
        <p:spPr>
          <a:xfrm rot="5400000">
            <a:off x="9509760" y="2843773"/>
            <a:ext cx="6858000" cy="1170455"/>
          </a:xfrm>
          <a:prstGeom prst="rect">
            <a:avLst/>
          </a:prstGeom>
        </p:spPr>
      </p:pic>
    </p:spTree>
    <p:extLst>
      <p:ext uri="{BB962C8B-B14F-4D97-AF65-F5344CB8AC3E}">
        <p14:creationId xmlns:p14="http://schemas.microsoft.com/office/powerpoint/2010/main" val="389926561"/>
      </p:ext>
    </p:extLst>
  </p:cSld>
  <p:clrMap bg1="lt1" tx1="dk1" bg2="lt2" tx2="dk2" accent1="accent1" accent2="accent2" accent3="accent3" accent4="accent4" accent5="accent5" accent6="accent6" hlink="hlink" folHlink="folHlink"/>
  <p:sldLayoutIdLst>
    <p:sldLayoutId id="2147485142" r:id="rId1"/>
    <p:sldLayoutId id="2147485143" r:id="rId2"/>
    <p:sldLayoutId id="2147485144" r:id="rId3"/>
    <p:sldLayoutId id="2147485145" r:id="rId4"/>
    <p:sldLayoutId id="2147485146" r:id="rId5"/>
    <p:sldLayoutId id="2147485147" r:id="rId6"/>
    <p:sldLayoutId id="2147485148" r:id="rId7"/>
    <p:sldLayoutId id="2147485149" r:id="rId8"/>
    <p:sldLayoutId id="2147485150" r:id="rId9"/>
    <p:sldLayoutId id="2147485151" r:id="rId10"/>
    <p:sldLayoutId id="2147485152" r:id="rId11"/>
    <p:sldLayoutId id="2147485153" r:id="rId12"/>
    <p:sldLayoutId id="2147485154" r:id="rId13"/>
    <p:sldLayoutId id="2147485155" r:id="rId14"/>
    <p:sldLayoutId id="2147485156" r:id="rId15"/>
    <p:sldLayoutId id="2147485157" r:id="rId16"/>
    <p:sldLayoutId id="2147485158" r:id="rId17"/>
    <p:sldLayoutId id="2147485159" r:id="rId18"/>
    <p:sldLayoutId id="2147485160" r:id="rId19"/>
    <p:sldLayoutId id="2147485161" r:id="rId20"/>
    <p:sldLayoutId id="2147485162" r:id="rId21"/>
    <p:sldLayoutId id="2147485163" r:id="rId22"/>
    <p:sldLayoutId id="2147485164" r:id="rId23"/>
    <p:sldLayoutId id="2147485165" r:id="rId24"/>
    <p:sldLayoutId id="2147485166" r:id="rId25"/>
    <p:sldLayoutId id="2147485167" r:id="rId26"/>
    <p:sldLayoutId id="2147485168" r:id="rId27"/>
    <p:sldLayoutId id="2147485169" r:id="rId28"/>
    <p:sldLayoutId id="2147485170" r:id="rId29"/>
    <p:sldLayoutId id="2147485171" r:id="rId30"/>
    <p:sldLayoutId id="2147485172" r:id="rId31"/>
    <p:sldLayoutId id="2147485173" r:id="rId32"/>
    <p:sldLayoutId id="2147485174" r:id="rId33"/>
    <p:sldLayoutId id="2147485175" r:id="rId34"/>
    <p:sldLayoutId id="2147485176" r:id="rId35"/>
    <p:sldLayoutId id="2147485177" r:id="rId36"/>
    <p:sldLayoutId id="2147485178" r:id="rId37"/>
    <p:sldLayoutId id="2147485179" r:id="rId38"/>
    <p:sldLayoutId id="2147485180" r:id="rId39"/>
    <p:sldLayoutId id="2147485181" r:id="rId40"/>
    <p:sldLayoutId id="2147485182" r:id="rId41"/>
    <p:sldLayoutId id="2147485183" r:id="rId42"/>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pPr marL="0" marR="0" lvl="0" indent="0" algn="l" defTabSz="932742" fontAlgn="auto">
              <a:lnSpc>
                <a:spcPct val="100000"/>
              </a:lnSpc>
              <a:spcBef>
                <a:spcPct val="0"/>
              </a:spcBef>
              <a:spcAft>
                <a:spcPct val="0"/>
              </a:spcAft>
              <a:buSzTx/>
              <a:buNone/>
              <a:defRPr kumimoji="0" lang="en-US" sz="3600" b="0" i="0" u="none" strike="noStrike" cap="none" spc="-50" normalizeH="0" baseline="0" noProof="0">
                <a:ln w="3175" cap="flat" cmpd="sng" algn="ctr">
                  <a:noFill/>
                  <a:prstDash val="solid"/>
                  <a:round/>
                  <a:headEnd type="none" w="med" len="med"/>
                  <a:tailEnd type="none" w="med" len="med"/>
                </a:ln>
                <a:solidFill>
                  <a:srgbClr val="FFFFFF"/>
                </a:solidFill>
                <a:uLnTx/>
                <a:uFillTx/>
                <a:latin typeface="+mj-lt"/>
                <a:ea typeface="+mn-ea"/>
                <a:cs typeface="Segoe UI" pitchFamily="34" charset="0"/>
                <a:sym typeface="Wingdings" charset="2"/>
              </a:defRPr>
            </a:pPr>
            <a:r>
              <a:rPr kumimoji="0" lang="en-US" sz="3600" b="0" i="0" u="none" strike="noStrike" cap="none" spc="-50" normalizeH="0" baseline="0" noProof="0">
                <a:ln w="3175" cap="flat" cmpd="sng" algn="ctr">
                  <a:noFill/>
                  <a:prstDash val="solid"/>
                  <a:round/>
                  <a:headEnd type="none" w="med" len="med"/>
                  <a:tailEnd type="none" w="med" len="med"/>
                </a:ln>
                <a:solidFill>
                  <a:srgbClr val="FFFFFF"/>
                </a:solidFill>
                <a:uLnTx/>
                <a:uFillTx/>
                <a:latin typeface="+mj-lt"/>
                <a:ea typeface="+mn-ea"/>
                <a:cs typeface="Segoe UI" pitchFamily="34" charset="0"/>
                <a:sym typeface="Wingdings" charset="2"/>
              </a:rPr>
              <a:t>Click to edit Master title style</a:t>
            </a:r>
            <a:endParaRPr lang="en-US"/>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marL="228600" marR="0" lvl="0" indent="-228600" algn="l" defTabSz="932742" fontAlgn="auto">
              <a:lnSpc>
                <a:spcPct val="100000"/>
              </a:lnSpc>
              <a:spcBef>
                <a:spcPct val="20000"/>
              </a:spcBef>
              <a:spcAft>
                <a:spcPct val="0"/>
              </a:spcAft>
              <a:buSzPct val="90000"/>
              <a:buChar char=""/>
              <a:defRPr kumimoji="0" sz="28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Segoe UI" pitchFamily="34" charset="0"/>
                <a:sym typeface="Wingdings" charset="2"/>
              </a:defRPr>
            </a:pPr>
            <a:r>
              <a:rPr kumimoji="0" lang="en-US" sz="28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Segoe UI" pitchFamily="34" charset="0"/>
                <a:sym typeface="Wingdings" charset="2"/>
              </a:rPr>
              <a:t>Click to edit Master text styles</a:t>
            </a:r>
          </a:p>
          <a:p>
            <a:pPr marL="457200" marR="0" lvl="1" indent="-228600" algn="l" defTabSz="932742" fontAlgn="auto">
              <a:lnSpc>
                <a:spcPct val="100000"/>
              </a:lnSpc>
              <a:spcBef>
                <a:spcPct val="20000"/>
              </a:spcBef>
              <a:spcAft>
                <a:spcPct val="0"/>
              </a:spcAft>
              <a:buSzPct val="90000"/>
              <a:buChar char=""/>
              <a:defRPr kumimoji="0" sz="20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20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Second level</a:t>
            </a:r>
          </a:p>
          <a:p>
            <a:pPr marL="657225" marR="0" lvl="2" indent="-200025" algn="l" defTabSz="932742" fontAlgn="auto">
              <a:lnSpc>
                <a:spcPct val="100000"/>
              </a:lnSpc>
              <a:spcBef>
                <a:spcPct val="20000"/>
              </a:spcBef>
              <a:spcAft>
                <a:spcPct val="0"/>
              </a:spcAft>
              <a:buSzPct val="90000"/>
              <a:buChar char=""/>
              <a:defRPr kumimoji="0" sz="16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16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Third level</a:t>
            </a:r>
          </a:p>
          <a:p>
            <a:pPr marL="842963" marR="0" lvl="3" indent="-1809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Fourth level</a:t>
            </a:r>
          </a:p>
          <a:p>
            <a:pPr marL="1023938" marR="0" lvl="4" indent="-168275" algn="l" defTabSz="932742" fontAlgn="auto">
              <a:lnSpc>
                <a:spcPct val="100000"/>
              </a:lnSpc>
              <a:spcBef>
                <a:spcPct val="20000"/>
              </a:spcBef>
              <a:spcAft>
                <a:spcPct val="0"/>
              </a:spcAft>
              <a:buSzPct val="90000"/>
              <a:buChar char=""/>
              <a:defRPr kumimoji="0"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defRPr>
            </a:pPr>
            <a:r>
              <a:rPr kumimoji="0" lang="en-US" sz="1400" b="0" i="0" u="none" strike="noStrike" cap="none" spc="0" normalizeH="0" baseline="0" noProof="0">
                <a:ln w="9525" cap="flat" cmpd="sng" algn="ctr">
                  <a:noFill/>
                  <a:prstDash val="solid"/>
                  <a:round/>
                  <a:headEnd type="none" w="med" len="med"/>
                  <a:tailEnd type="none" w="med" len="med"/>
                </a:ln>
                <a:solidFill>
                  <a:srgbClr val="FFFFFF"/>
                </a:solidFill>
                <a:uLnTx/>
                <a:uFillTx/>
                <a:latin typeface="+mn-lt"/>
                <a:ea typeface="+mn-ea"/>
                <a:cs typeface="+mn-cs"/>
                <a:sym typeface="Wingdings" charset="2"/>
              </a:rPr>
              <a:t>Fifth level</a:t>
            </a:r>
            <a:endParaRPr lang="en-US"/>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flipH="1">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flipH="1">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flipH="1">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flipH="1">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flipH="1">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flipH="1">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flipH="1">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flipH="1">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flipH="1">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flipH="1">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FFFFFF"/>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stStyle>
          <a:p>
            <a:pPr marL="0" algn="ctr" defTabSz="932472" fontAlgn="base">
              <a:lnSpc>
                <a:spcPct val="90000"/>
              </a:lnSpc>
              <a:spcBef>
                <a:spcPct val="0"/>
              </a:spcBef>
              <a:spcAft>
                <a:spcPct val="0"/>
              </a:spcAft>
              <a:buNone/>
              <a:defRPr kumimoji="0" sz="1765" b="0" i="0" normalizeH="0" noProof="0">
                <a:solidFill>
                  <a:srgbClr val="FFFFFF"/>
                </a:solidFill>
                <a:uLnTx/>
                <a:uFillTx/>
                <a:latin typeface="Segoe UI"/>
                <a:ea typeface="Arial" pitchFamily="34" charset="0"/>
                <a:cs typeface="Arial" pitchFamily="34" charset="0"/>
              </a:defRPr>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a:blip r:embed="rId44"/>
          <a:srcRect l="762"/>
          <a:stretch>
            <a:fillRect/>
          </a:stretch>
        </p:blipFill>
        <p:spPr>
          <a:xfrm rot="5400000">
            <a:off x="9509760" y="2843773"/>
            <a:ext cx="6858000" cy="1170455"/>
          </a:xfrm>
          <a:prstGeom prst="rect">
            <a:avLst/>
          </a:prstGeom>
        </p:spPr>
      </p:pic>
    </p:spTree>
    <p:extLst>
      <p:ext uri="{BB962C8B-B14F-4D97-AF65-F5344CB8AC3E}">
        <p14:creationId xmlns:p14="http://schemas.microsoft.com/office/powerpoint/2010/main" val="3077586048"/>
      </p:ext>
    </p:extLst>
  </p:cSld>
  <p:clrMap bg1="dk1" tx1="lt1" bg2="dk2" tx2="lt2" accent1="accent1" accent2="accent2" accent3="accent3" accent4="accent4" accent5="accent5" accent6="accent6" hlink="hlink" folHlink="folHlink"/>
  <p:sldLayoutIdLst>
    <p:sldLayoutId id="2147485185" r:id="rId1"/>
    <p:sldLayoutId id="2147485186" r:id="rId2"/>
    <p:sldLayoutId id="2147485187" r:id="rId3"/>
    <p:sldLayoutId id="2147485188" r:id="rId4"/>
    <p:sldLayoutId id="2147485189" r:id="rId5"/>
    <p:sldLayoutId id="2147485190" r:id="rId6"/>
    <p:sldLayoutId id="2147485191" r:id="rId7"/>
    <p:sldLayoutId id="2147485192" r:id="rId8"/>
    <p:sldLayoutId id="2147485193" r:id="rId9"/>
    <p:sldLayoutId id="2147485194" r:id="rId10"/>
    <p:sldLayoutId id="2147485195" r:id="rId11"/>
    <p:sldLayoutId id="2147485196" r:id="rId12"/>
    <p:sldLayoutId id="2147485197" r:id="rId13"/>
    <p:sldLayoutId id="2147485198" r:id="rId14"/>
    <p:sldLayoutId id="2147485199" r:id="rId15"/>
    <p:sldLayoutId id="2147485200" r:id="rId16"/>
    <p:sldLayoutId id="2147485201" r:id="rId17"/>
    <p:sldLayoutId id="2147485202" r:id="rId18"/>
    <p:sldLayoutId id="2147485203" r:id="rId19"/>
    <p:sldLayoutId id="2147485204" r:id="rId20"/>
    <p:sldLayoutId id="2147485205" r:id="rId21"/>
    <p:sldLayoutId id="2147485206" r:id="rId22"/>
    <p:sldLayoutId id="2147485207" r:id="rId23"/>
    <p:sldLayoutId id="2147485208" r:id="rId24"/>
    <p:sldLayoutId id="2147485209" r:id="rId25"/>
    <p:sldLayoutId id="2147485210" r:id="rId26"/>
    <p:sldLayoutId id="2147485211" r:id="rId27"/>
    <p:sldLayoutId id="2147485212" r:id="rId28"/>
    <p:sldLayoutId id="2147485213" r:id="rId29"/>
    <p:sldLayoutId id="2147485214" r:id="rId30"/>
    <p:sldLayoutId id="2147485215" r:id="rId31"/>
    <p:sldLayoutId id="2147485216" r:id="rId32"/>
    <p:sldLayoutId id="2147485217" r:id="rId33"/>
    <p:sldLayoutId id="2147485218" r:id="rId34"/>
    <p:sldLayoutId id="2147485219" r:id="rId35"/>
    <p:sldLayoutId id="2147485220" r:id="rId36"/>
    <p:sldLayoutId id="2147485221" r:id="rId37"/>
    <p:sldLayoutId id="2147485222" r:id="rId38"/>
    <p:sldLayoutId id="2147485223" r:id="rId39"/>
    <p:sldLayoutId id="2147485224" r:id="rId40"/>
    <p:sldLayoutId id="2147485225" r:id="rId41"/>
    <p:sldLayoutId id="2147485226" r:id="rId42"/>
  </p:sldLayoutIdLst>
  <p:transition>
    <p:fade/>
  </p:transition>
  <p:txStyles>
    <p:titleStyle>
      <a:lvl1pPr algn="l" defTabSz="932742" rtl="0" eaLnBrk="1" latinLnBrk="0" hangingPunct="1">
        <a:lnSpc>
          <a:spcPct val="100000"/>
        </a:lnSpc>
        <a:spcBef>
          <a:spcPct val="0"/>
        </a:spcBef>
        <a:buNone/>
        <a:defRPr lang="en-US" sz="3600" b="0" kern="1200" cap="none" spc="-50" baseline="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800" kern="1200" spc="0" baseline="0">
          <a:solidFill>
            <a:schemeClr val="tx1"/>
          </a:solidFill>
          <a:latin typeface="+mn-lt"/>
          <a:ea typeface="+mn-ea"/>
          <a:cs typeface="Segoe UI" pitchFamily="34" charset="0"/>
        </a:defRPr>
      </a:lvl1pPr>
      <a:lvl2pPr marL="457200" marR="0" indent="-228600"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ct val="0"/>
        </a:spcAft>
        <a:buClrTx/>
        <a:buSzPct val="90000"/>
        <a:buFont typeface="Wingdings" panose="05000000000000000000" pitchFamily="2" charset="2"/>
        <a:buChar char=""/>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hyperlink" Target="https://collection.cooperhewitt.org/api?azure-portal=true" TargetMode="External"/><Relationship Id="rId2" Type="http://schemas.openxmlformats.org/officeDocument/2006/relationships/notesSlide" Target="../notesSlides/notesSlide19.xml"/><Relationship Id="rId1" Type="http://schemas.openxmlformats.org/officeDocument/2006/relationships/slideLayout" Target="../slideLayouts/slideLayout20.xml"/><Relationship Id="rId4" Type="http://schemas.openxmlformats.org/officeDocument/2006/relationships/hyperlink" Target="https://collection.cooperhewitt.org/api/oauth2?azure-portal=true"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0.xml"/><Relationship Id="rId1" Type="http://schemas.openxmlformats.org/officeDocument/2006/relationships/slideLayout" Target="../slideLayouts/slideLayout20.xml"/><Relationship Id="rId5" Type="http://schemas.openxmlformats.org/officeDocument/2006/relationships/hyperlink" Target="https://creativecommons.org/licenses/by-nc/3.0/" TargetMode="External"/><Relationship Id="rId4" Type="http://schemas.openxmlformats.org/officeDocument/2006/relationships/hyperlink" Target="http://www.aesdes.org/2020/01/20/aesthetic-exploration-art-nouveau/"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hyperlink" Target="https://http.cat?azure-portal=true" TargetMode="External"/><Relationship Id="rId2" Type="http://schemas.openxmlformats.org/officeDocument/2006/relationships/notesSlide" Target="../notesSlides/notesSlide24.xml"/><Relationship Id="rId1" Type="http://schemas.openxmlformats.org/officeDocument/2006/relationships/slideLayout" Target="../slideLayouts/slideLayout20.xml"/><Relationship Id="rId6" Type="http://schemas.openxmlformats.org/officeDocument/2006/relationships/hyperlink" Target="https://creativecommons.org/licenses/by-nc-sa/3.0/" TargetMode="External"/><Relationship Id="rId5" Type="http://schemas.openxmlformats.org/officeDocument/2006/relationships/hyperlink" Target="http://boingboing.net/2011/12/14/http-status-cats-by-girliemac.html" TargetMode="External"/><Relationship Id="rId4" Type="http://schemas.openxmlformats.org/officeDocument/2006/relationships/image" Target="../media/image22.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4.xml"/></Relationships>
</file>

<file path=ppt/slides/_rels/slide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Query the Metropolitan API</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dirty="0"/>
              <a:t>Explore an API</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The first step when you're researching the use of a third-party API is to check out its documentation.</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Query the API</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The Met's endpoints, or the URLs that you'll use to query for objects, are Objects, Object (for a single object), Departments, and Search.</a:t>
            </a:r>
          </a:p>
        </p:txBody>
      </p:sp>
      <p:pic>
        <p:nvPicPr>
          <p:cNvPr id="4" name="New picture" descr="Photograph that shows costume armor from the Met."/>
          <p:cNvPicPr/>
          <p:nvPr/>
        </p:nvPicPr>
        <p:blipFill>
          <a:blip r:embed="rId3"/>
          <a:stretch>
            <a:fillRect/>
          </a:stretch>
        </p:blipFill>
        <p:spPr>
          <a:xfrm>
            <a:off x="1553512" y="2517013"/>
            <a:ext cx="3293776" cy="4112514"/>
          </a:xfrm>
          <a:prstGeom prst="rect">
            <a:avLst/>
          </a:prstGeom>
        </p:spPr>
      </p:pic>
      <p:sp>
        <p:nvSpPr>
          <p:cNvPr id="5" name="New shape"/>
          <p:cNvSpPr/>
          <p:nvPr/>
        </p:nvSpPr>
        <p:spPr>
          <a:xfrm>
            <a:off x="6400800" y="3303269"/>
            <a:ext cx="5181600" cy="2540000"/>
          </a:xfrm>
          <a:prstGeom prst="rect">
            <a:avLst/>
          </a:prstGeom>
          <a:solidFill>
            <a:srgbClr val="EBF7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03200" tIns="203200" rIns="203200" bIns="203200" rtlCol="0" anchor="ctr">
            <a:spAutoFit/>
          </a:bodyPr>
          <a:lstStyle/>
          <a:p>
            <a:pPr algn="ctr">
              <a:spcBef>
                <a:spcPct val="43750"/>
              </a:spcBef>
              <a:spcAft>
                <a:spcPct val="43750"/>
              </a:spcAft>
            </a:pPr>
            <a:r>
              <a:rPr sz="2800">
                <a:solidFill>
                  <a:srgbClr val="000000"/>
                </a:solidFill>
              </a:rPr>
              <a:t>This costume helmet was acquired by the Metropolitan Museum in 1988 and currently resides in the Arms and Armor department.</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Summary</a:t>
            </a:r>
          </a:p>
        </p:txBody>
      </p:sp>
      <p:sp>
        <p:nvSpPr>
          <p:cNvPr id="3" name="Subtitle"/>
          <p:cNvSpPr>
            <a:spLocks noGrp="1"/>
          </p:cNvSpPr>
          <p:nvPr>
            <p:ph sz="quarter" idx="10"/>
          </p:nvPr>
        </p:nvSpPr>
        <p:spPr>
          <a:xfrm>
            <a:off x="584200" y="1435100"/>
            <a:ext cx="11018838" cy="128016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The Metropolitan Museum's well-organized and easy-to-access API is a great place to start imagining how you might use an API in your website.</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Authentication strategies</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Authentication strategies</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The Metropolitan Museum's API is open to the public and doesn't require authentication.</a:t>
            </a:r>
          </a:p>
        </p:txBody>
      </p:sp>
      <p:sp>
        <p:nvSpPr>
          <p:cNvPr id="4" name="New shape"/>
          <p:cNvSpPr/>
          <p:nvPr/>
        </p:nvSpPr>
        <p:spPr>
          <a:xfrm>
            <a:off x="1216458" y="4152641"/>
            <a:ext cx="9759082" cy="841256"/>
          </a:xfrm>
          <a:prstGeom prst="rect">
            <a:avLst/>
          </a:prstGeom>
          <a:solidFill>
            <a:srgbClr val="EBF7F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03200" tIns="203200" rIns="203200" bIns="203200" rtlCol="0" anchor="ctr">
            <a:spAutoFit/>
          </a:bodyPr>
          <a:lstStyle/>
          <a:p>
            <a:pPr algn="ctr">
              <a:spcBef>
                <a:spcPct val="43750"/>
              </a:spcBef>
              <a:spcAft>
                <a:spcPct val="43750"/>
              </a:spcAft>
            </a:pPr>
            <a:r>
              <a:rPr sz="2800" dirty="0">
                <a:solidFill>
                  <a:srgbClr val="000000"/>
                </a:solidFill>
              </a:rPr>
              <a:t>Always use authentication over a secure HTTPS connection.</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Using HTTP protocols to authenticate</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The HTTP protocol provides developers with several authentication strategies, including Basic and Bearer.</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Using API keys to authenticate</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API keys are common in API architecture.</a:t>
            </a:r>
          </a:p>
        </p:txBody>
      </p:sp>
      <p:sp>
        <p:nvSpPr>
          <p:cNvPr id="4" name="New shape"/>
          <p:cNvSpPr/>
          <p:nvPr/>
        </p:nvSpPr>
        <p:spPr>
          <a:xfrm>
            <a:off x="609600" y="3516630"/>
            <a:ext cx="10972800" cy="1686560"/>
          </a:xfrm>
          <a:prstGeom prst="rect">
            <a:avLst/>
          </a:prstGeom>
          <a:solidFill>
            <a:srgbClr val="EBF7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03200" tIns="203200" rIns="203200" bIns="203200" rtlCol="0" anchor="ctr">
            <a:spAutoFit/>
          </a:bodyPr>
          <a:lstStyle/>
          <a:p>
            <a:pPr algn="ctr">
              <a:spcBef>
                <a:spcPct val="43750"/>
              </a:spcBef>
              <a:spcAft>
                <a:spcPct val="43750"/>
              </a:spcAft>
            </a:pPr>
            <a:r>
              <a:rPr sz="2800">
                <a:solidFill>
                  <a:srgbClr val="000000"/>
                </a:solidFill>
              </a:rPr>
              <a:t>Tip: It's a good idea to store your API keys in the cloud and access them via a function that calls an environment variable. But that method is out of scope for this tutorial!</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OAuth</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Using an API key can easily get complicated, but it's the most common way to authenticate to use an API.</a:t>
            </a: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Query the Cooper Hewitt API</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peaker2Info"/>
          <p:cNvSpPr>
            <a:spLocks noGrp="1"/>
          </p:cNvSpPr>
          <p:nvPr>
            <p:ph type="body" sz="quarter" idx="16" hasCustomPrompt="1"/>
          </p:nvPr>
        </p:nvSpPr>
        <p:spPr/>
        <p:txBody>
          <a:bodyPr/>
          <a:lstStyle>
            <a:lvl1pPr marL="0" indent="0">
              <a:buNone/>
              <a:defRPr sz="1800"/>
            </a:lvl1pPr>
          </a:lstStyle>
          <a:p>
            <a:r>
              <a:rPr lang="en-US" sz="1800">
                <a:solidFill>
                  <a:schemeClr val="bg1"/>
                </a:solidFill>
              </a:rPr>
              <a:t>Title</a:t>
            </a:r>
          </a:p>
        </p:txBody>
      </p:sp>
      <p:sp>
        <p:nvSpPr>
          <p:cNvPr id="3" name="Speaker2Name"/>
          <p:cNvSpPr>
            <a:spLocks noGrp="1"/>
          </p:cNvSpPr>
          <p:nvPr>
            <p:ph type="body" sz="quarter" idx="14" hasCustomPrompt="1"/>
          </p:nvPr>
        </p:nvSpPr>
        <p:spPr/>
        <p:txBody>
          <a:bodyPr/>
          <a:lstStyle>
            <a:lvl1pPr marL="0" indent="0">
              <a:buNone/>
              <a:defRPr b="1">
                <a:solidFill>
                  <a:schemeClr val="bg1"/>
                </a:solidFill>
              </a:defRPr>
            </a:lvl1pPr>
          </a:lstStyle>
          <a:p>
            <a:pPr lvl="0"/>
            <a:r>
              <a:rPr lang="en-US"/>
              <a:t>Speaker Name</a:t>
            </a:r>
          </a:p>
        </p:txBody>
      </p:sp>
      <p:sp>
        <p:nvSpPr>
          <p:cNvPr id="4" name="Title"/>
          <p:cNvSpPr>
            <a:spLocks noGrp="1"/>
          </p:cNvSpPr>
          <p:nvPr>
            <p:ph type="title" hasCustomPrompt="1"/>
          </p:nvPr>
        </p:nvSpPr>
        <p:spPr>
          <a:xfrm>
            <a:off x="584200" y="2436496"/>
            <a:ext cx="6816725" cy="1097280"/>
          </a:xfrm>
        </p:spPr>
        <p:txBody>
          <a:bodyPr wrap="square" lIns="0" tIns="0" rIns="0" bIns="0" anchor="b" anchorCtr="0">
            <a:spAutoFit/>
          </a:bodyPr>
          <a:lstStyle>
            <a:lvl1pPr>
              <a:defRPr sz="3600" spc="-50" baseline="0">
                <a:solidFill>
                  <a:srgbClr val="0078D4"/>
                </a:solidFill>
                <a:latin typeface="+mj-lt"/>
                <a:cs typeface="Segoe UI" pitchFamily="34" charset="0"/>
              </a:defRPr>
            </a:lvl1pPr>
          </a:lstStyle>
          <a:p>
            <a:r>
              <a:rPr lang="en-US"/>
              <a:t>Explore the art world by using RESTful APIs</a:t>
            </a:r>
          </a:p>
        </p:txBody>
      </p:sp>
      <p:sp>
        <p:nvSpPr>
          <p:cNvPr id="5" name="Subtitle"/>
          <p:cNvSpPr>
            <a:spLocks noGrp="1"/>
          </p:cNvSpPr>
          <p:nvPr>
            <p:ph type="body" sz="quarter" idx="12" hasCustomPrompt="1"/>
          </p:nvPr>
        </p:nvSpPr>
        <p:spPr/>
        <p:txBody>
          <a:bodyPr wrap="square" lIns="0" tIns="0" rIns="0" bIns="0">
            <a:spAutoFit/>
          </a:bodyPr>
          <a:lstStyle>
            <a:lvl1pPr marL="0" indent="0">
              <a:spcBef>
                <a:spcPct val="0"/>
              </a:spcBef>
              <a:buNone/>
              <a:defRPr sz="2200" spc="0" baseline="0">
                <a:solidFill>
                  <a:schemeClr val="tx1"/>
                </a:solidFill>
                <a:latin typeface="+mn-lt"/>
                <a:cs typeface="Segoe UI" pitchFamily="34" charset="0"/>
              </a:defRPr>
            </a:lvl1pPr>
          </a:lstStyle>
          <a:p>
            <a:endParaRPr/>
          </a:p>
        </p:txBody>
      </p:sp>
      <p:sp>
        <p:nvSpPr>
          <p:cNvPr id="6" name="Speaker1Name"/>
          <p:cNvSpPr>
            <a:spLocks noGrp="1"/>
          </p:cNvSpPr>
          <p:nvPr>
            <p:ph type="body" sz="quarter" idx="13" hasCustomPrompt="1"/>
          </p:nvPr>
        </p:nvSpPr>
        <p:spPr/>
        <p:txBody>
          <a:bodyPr/>
          <a:lstStyle>
            <a:lvl1pPr marL="0" indent="0">
              <a:buNone/>
              <a:defRPr b="1">
                <a:solidFill>
                  <a:schemeClr val="bg1"/>
                </a:solidFill>
              </a:defRPr>
            </a:lvl1pPr>
          </a:lstStyle>
          <a:p>
            <a:pPr lvl="0"/>
            <a:r>
              <a:rPr lang="en-US"/>
              <a:t>Speaker Name</a:t>
            </a:r>
          </a:p>
        </p:txBody>
      </p:sp>
      <p:sp>
        <p:nvSpPr>
          <p:cNvPr id="7" name="Text Placeholder 15"/>
          <p:cNvSpPr>
            <a:spLocks noGrp="1"/>
          </p:cNvSpPr>
          <p:nvPr>
            <p:ph type="body" sz="quarter" idx="15" hasCustomPrompt="1"/>
          </p:nvPr>
        </p:nvSpPr>
        <p:spPr/>
        <p:txBody>
          <a:bodyPr/>
          <a:lstStyle>
            <a:lvl1pPr marL="0" indent="0">
              <a:buNone/>
              <a:defRPr sz="1800"/>
            </a:lvl1pPr>
          </a:lstStyle>
          <a:p>
            <a:r>
              <a:rPr lang="en-US" sz="1800">
                <a:solidFill>
                  <a:schemeClr val="bg1"/>
                </a:solidFill>
              </a:rPr>
              <a:t>Title</a:t>
            </a: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Query the Cooper Hewitt API</a:t>
            </a:r>
          </a:p>
        </p:txBody>
      </p:sp>
      <p:sp>
        <p:nvSpPr>
          <p:cNvPr id="3" name="Subtitle"/>
          <p:cNvSpPr>
            <a:spLocks noGrp="1"/>
          </p:cNvSpPr>
          <p:nvPr>
            <p:ph sz="quarter" idx="10"/>
          </p:nvPr>
        </p:nvSpPr>
        <p:spPr>
          <a:xfrm>
            <a:off x="584200" y="1435100"/>
            <a:ext cx="11018838" cy="128016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Now that you've discovered some interesting collections at the Metropolitan Museum, let's look at a different museum API: the Cooper Hewitt API.</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Create a token and a key</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Go to the </a:t>
            </a:r>
            <a:r>
              <a:rPr>
                <a:hlinkClick r:id="rId3"/>
              </a:rPr>
              <a:t>API home page</a:t>
            </a:r>
            <a:r>
              <a:t> and create an account.</a:t>
            </a:r>
          </a:p>
        </p:txBody>
      </p:sp>
      <p:sp>
        <p:nvSpPr>
          <p:cNvPr id="4" name="New shape"/>
          <p:cNvSpPr/>
          <p:nvPr/>
        </p:nvSpPr>
        <p:spPr>
          <a:xfrm>
            <a:off x="609600" y="3089910"/>
            <a:ext cx="10972800" cy="2540000"/>
          </a:xfrm>
          <a:prstGeom prst="rect">
            <a:avLst/>
          </a:prstGeom>
          <a:solidFill>
            <a:srgbClr val="EBF7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03200" tIns="203200" rIns="203200" bIns="203200" rtlCol="0" anchor="ctr">
            <a:spAutoFit/>
          </a:bodyPr>
          <a:lstStyle/>
          <a:p>
            <a:pPr algn="ctr">
              <a:spcBef>
                <a:spcPct val="43750"/>
              </a:spcBef>
              <a:spcAft>
                <a:spcPct val="43750"/>
              </a:spcAft>
            </a:pPr>
            <a:r>
              <a:rPr sz="2800">
                <a:solidFill>
                  <a:srgbClr val="000000"/>
                </a:solidFill>
              </a:rPr>
              <a:t>Note: Why create both an access token </a:t>
            </a:r>
            <a:r>
              <a:rPr sz="2800" i="1">
                <a:solidFill>
                  <a:srgbClr val="000000"/>
                </a:solidFill>
              </a:rPr>
              <a:t>and</a:t>
            </a:r>
            <a:r>
              <a:rPr sz="2800">
                <a:solidFill>
                  <a:srgbClr val="000000"/>
                </a:solidFill>
              </a:rPr>
              <a:t> a key? This API uses </a:t>
            </a:r>
            <a:r>
              <a:rPr sz="2800">
                <a:solidFill>
                  <a:srgbClr val="000000"/>
                </a:solidFill>
                <a:hlinkClick r:id="rId4"/>
              </a:rPr>
              <a:t>OAuth 2</a:t>
            </a:r>
            <a:r>
              <a:rPr sz="2800">
                <a:solidFill>
                  <a:srgbClr val="000000"/>
                </a:solidFill>
              </a:rPr>
              <a:t>, which requires tokens to monitor and limit access to the API. The API key works with the access token to ensure that you have the authority to access the API in the way that you have set up via the token.</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Query the API</a:t>
            </a:r>
          </a:p>
        </p:txBody>
      </p:sp>
      <p:sp>
        <p:nvSpPr>
          <p:cNvPr id="3" name="Subtitle"/>
          <p:cNvSpPr>
            <a:spLocks noGrp="1"/>
          </p:cNvSpPr>
          <p:nvPr>
            <p:ph sz="quarter" idx="10"/>
          </p:nvPr>
        </p:nvSpPr>
        <p:spPr>
          <a:xfrm>
            <a:off x="584200" y="1435100"/>
            <a:ext cx="6197600"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lang="en-US"/>
              <a:t>Say you're interested in Art Nouveau, and you want to see what objects exist in the collection from that era.</a:t>
            </a:r>
          </a:p>
        </p:txBody>
      </p:sp>
      <p:sp>
        <p:nvSpPr>
          <p:cNvPr id="4" name="New shape"/>
          <p:cNvSpPr/>
          <p:nvPr/>
        </p:nvSpPr>
        <p:spPr>
          <a:xfrm>
            <a:off x="609600" y="3506310"/>
            <a:ext cx="6171706" cy="2133918"/>
          </a:xfrm>
          <a:prstGeom prst="rect">
            <a:avLst/>
          </a:prstGeom>
          <a:solidFill>
            <a:srgbClr val="EBF7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03200" tIns="203200" rIns="203200" bIns="203200" rtlCol="0" anchor="ctr">
            <a:spAutoFit/>
          </a:bodyPr>
          <a:lstStyle/>
          <a:p>
            <a:pPr algn="ctr">
              <a:spcBef>
                <a:spcPct val="43750"/>
              </a:spcBef>
              <a:spcAft>
                <a:spcPct val="43750"/>
              </a:spcAft>
            </a:pPr>
            <a:r>
              <a:rPr lang="en-US" sz="2800" dirty="0">
                <a:solidFill>
                  <a:srgbClr val="000000"/>
                </a:solidFill>
              </a:rPr>
              <a:t>Note: For the following queries, get an access token as noted earlier and paste it into the query where specified.</a:t>
            </a:r>
          </a:p>
        </p:txBody>
      </p:sp>
      <p:pic>
        <p:nvPicPr>
          <p:cNvPr id="6" name="Picture 5" descr="A picture containing text, fabric&#10;&#10;Description automatically generated">
            <a:extLst>
              <a:ext uri="{FF2B5EF4-FFF2-40B4-BE49-F238E27FC236}">
                <a16:creationId xmlns:a16="http://schemas.microsoft.com/office/drawing/2014/main" id="{6C780D58-C96E-7D44-A02E-8D1981E001E3}"/>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467600" y="609600"/>
            <a:ext cx="4229100" cy="5638800"/>
          </a:xfrm>
          <a:prstGeom prst="rect">
            <a:avLst/>
          </a:prstGeom>
        </p:spPr>
      </p:pic>
      <p:sp>
        <p:nvSpPr>
          <p:cNvPr id="7" name="TextBox 6">
            <a:extLst>
              <a:ext uri="{FF2B5EF4-FFF2-40B4-BE49-F238E27FC236}">
                <a16:creationId xmlns:a16="http://schemas.microsoft.com/office/drawing/2014/main" id="{5C635F24-0A6C-EB43-88B6-762EDDBCE654}"/>
              </a:ext>
            </a:extLst>
          </p:cNvPr>
          <p:cNvSpPr txBox="1"/>
          <p:nvPr/>
        </p:nvSpPr>
        <p:spPr>
          <a:xfrm>
            <a:off x="7467600" y="6276100"/>
            <a:ext cx="4229100" cy="138499"/>
          </a:xfrm>
          <a:prstGeom prst="rect">
            <a:avLst/>
          </a:prstGeom>
          <a:noFill/>
        </p:spPr>
        <p:txBody>
          <a:bodyPr wrap="square" lIns="0" tIns="0" rIns="0" bIns="0" rtlCol="0">
            <a:spAutoFit/>
          </a:bodyPr>
          <a:lstStyle/>
          <a:p>
            <a:r>
              <a:rPr lang="en-US" sz="900" dirty="0">
                <a:hlinkClick r:id="rId4" tooltip="http://www.aesdes.org/2020/01/20/aesthetic-exploration-art-nouveau/"/>
              </a:rPr>
              <a:t>This Photo</a:t>
            </a:r>
            <a:r>
              <a:rPr lang="en-US" sz="900" dirty="0"/>
              <a:t> of a poster by </a:t>
            </a:r>
            <a:r>
              <a:rPr lang="en-US" sz="900" dirty="0" err="1"/>
              <a:t>Mucha</a:t>
            </a:r>
            <a:r>
              <a:rPr lang="en-US" sz="900" dirty="0"/>
              <a:t> is licensed under </a:t>
            </a:r>
            <a:r>
              <a:rPr lang="en-US" sz="900" dirty="0">
                <a:hlinkClick r:id="rId5" tooltip="https://creativecommons.org/licenses/by-nc/3.0/"/>
              </a:rPr>
              <a:t>CC BY-NC</a:t>
            </a:r>
            <a:endParaRPr lang="en-US" sz="900" dirty="0"/>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Handle responses</a:t>
            </a: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Handle responses</a:t>
            </a:r>
          </a:p>
        </p:txBody>
      </p:sp>
      <p:sp>
        <p:nvSpPr>
          <p:cNvPr id="3" name="Subtitle"/>
          <p:cNvSpPr>
            <a:spLocks noGrp="1"/>
          </p:cNvSpPr>
          <p:nvPr>
            <p:ph sz="quarter" idx="10"/>
          </p:nvPr>
        </p:nvSpPr>
        <p:spPr>
          <a:xfrm>
            <a:off x="584200" y="1435100"/>
            <a:ext cx="11018838" cy="85344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In many situations, it's important to know the status codes that are sent back by a RESTful API.</a:t>
            </a: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Try a query</a:t>
            </a:r>
          </a:p>
        </p:txBody>
      </p:sp>
      <p:sp>
        <p:nvSpPr>
          <p:cNvPr id="3" name="Subtitle"/>
          <p:cNvSpPr>
            <a:spLocks noGrp="1"/>
          </p:cNvSpPr>
          <p:nvPr>
            <p:ph sz="quarter" idx="10"/>
          </p:nvPr>
        </p:nvSpPr>
        <p:spPr>
          <a:xfrm>
            <a:off x="584200" y="1435100"/>
            <a:ext cx="11018838" cy="128016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Try, for example, this query in your browser: https://api.collection.cooperhewitt.org/rest/?method=cooperhewitt.periods.getList&amp;access_token=xxxxx&amp;page=1&amp;per_page=100.</a:t>
            </a: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Understand status codes</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Common access codes you might come across include:</a:t>
            </a:r>
          </a:p>
        </p:txBody>
      </p:sp>
      <p:sp>
        <p:nvSpPr>
          <p:cNvPr id="4" name="New shape"/>
          <p:cNvSpPr/>
          <p:nvPr/>
        </p:nvSpPr>
        <p:spPr>
          <a:xfrm>
            <a:off x="609600" y="2279904"/>
            <a:ext cx="5181600" cy="30540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marL="381000" indent="-365760">
              <a:spcBef>
                <a:spcPct val="20000"/>
              </a:spcBef>
              <a:spcAft>
                <a:spcPct val="20000"/>
              </a:spcAft>
              <a:buChar char="•"/>
            </a:pPr>
            <a:r>
              <a:rPr sz="1800" dirty="0">
                <a:solidFill>
                  <a:srgbClr val="000000"/>
                </a:solidFill>
              </a:rPr>
              <a:t>200 ? OK. The request was successful.</a:t>
            </a:r>
          </a:p>
          <a:p>
            <a:pPr marL="381000" indent="-365760">
              <a:spcBef>
                <a:spcPct val="20000"/>
              </a:spcBef>
              <a:spcAft>
                <a:spcPct val="20000"/>
              </a:spcAft>
              <a:buChar char="•"/>
            </a:pPr>
            <a:r>
              <a:rPr sz="1800" dirty="0">
                <a:solidFill>
                  <a:srgbClr val="000000"/>
                </a:solidFill>
              </a:rPr>
              <a:t>204 ? No Content.</a:t>
            </a:r>
          </a:p>
          <a:p>
            <a:pPr marL="381000" indent="-365760">
              <a:spcBef>
                <a:spcPct val="20000"/>
              </a:spcBef>
              <a:spcAft>
                <a:spcPct val="20000"/>
              </a:spcAft>
              <a:buChar char="•"/>
            </a:pPr>
            <a:r>
              <a:rPr sz="1800" dirty="0">
                <a:solidFill>
                  <a:srgbClr val="000000"/>
                </a:solidFill>
              </a:rPr>
              <a:t>301 ? Moved Permanently.</a:t>
            </a:r>
          </a:p>
          <a:p>
            <a:pPr marL="381000" indent="-365760">
              <a:spcBef>
                <a:spcPct val="20000"/>
              </a:spcBef>
              <a:spcAft>
                <a:spcPct val="20000"/>
              </a:spcAft>
              <a:buChar char="•"/>
            </a:pPr>
            <a:r>
              <a:rPr sz="1800" dirty="0">
                <a:solidFill>
                  <a:srgbClr val="000000"/>
                </a:solidFill>
              </a:rPr>
              <a:t>400 ? Bad Request.</a:t>
            </a:r>
          </a:p>
          <a:p>
            <a:pPr marL="381000" indent="-365760">
              <a:spcBef>
                <a:spcPct val="20000"/>
              </a:spcBef>
              <a:spcAft>
                <a:spcPct val="20000"/>
              </a:spcAft>
              <a:buChar char="•"/>
            </a:pPr>
            <a:r>
              <a:rPr sz="1800" dirty="0">
                <a:solidFill>
                  <a:srgbClr val="000000"/>
                </a:solidFill>
              </a:rPr>
              <a:t>401 ? Unauthorized.</a:t>
            </a:r>
          </a:p>
          <a:p>
            <a:pPr marL="381000" indent="-365760">
              <a:spcBef>
                <a:spcPct val="20000"/>
              </a:spcBef>
              <a:spcAft>
                <a:spcPct val="20000"/>
              </a:spcAft>
              <a:buChar char="•"/>
            </a:pPr>
            <a:r>
              <a:rPr sz="1800" dirty="0">
                <a:solidFill>
                  <a:srgbClr val="000000"/>
                </a:solidFill>
              </a:rPr>
              <a:t>403 ? Forbidden.</a:t>
            </a:r>
          </a:p>
          <a:p>
            <a:pPr marL="381000" indent="-365760">
              <a:spcBef>
                <a:spcPct val="20000"/>
              </a:spcBef>
              <a:spcAft>
                <a:spcPct val="20000"/>
              </a:spcAft>
              <a:buChar char="•"/>
            </a:pPr>
            <a:r>
              <a:rPr sz="1800" dirty="0">
                <a:solidFill>
                  <a:srgbClr val="000000"/>
                </a:solidFill>
              </a:rPr>
              <a:t>404 ? Not Found.</a:t>
            </a:r>
          </a:p>
          <a:p>
            <a:pPr marL="381000" indent="-365760">
              <a:spcBef>
                <a:spcPct val="20000"/>
              </a:spcBef>
              <a:spcAft>
                <a:spcPct val="20000"/>
              </a:spcAft>
              <a:buChar char="•"/>
            </a:pPr>
            <a:r>
              <a:rPr sz="1800" dirty="0">
                <a:solidFill>
                  <a:srgbClr val="000000"/>
                </a:solidFill>
              </a:rPr>
              <a:t>500 ? Internal Server Error.</a:t>
            </a:r>
          </a:p>
        </p:txBody>
      </p:sp>
      <p:sp>
        <p:nvSpPr>
          <p:cNvPr id="5" name="New shape"/>
          <p:cNvSpPr/>
          <p:nvPr/>
        </p:nvSpPr>
        <p:spPr>
          <a:xfrm>
            <a:off x="749139" y="5548787"/>
            <a:ext cx="10688960" cy="1272143"/>
          </a:xfrm>
          <a:prstGeom prst="rect">
            <a:avLst/>
          </a:prstGeom>
          <a:solidFill>
            <a:srgbClr val="EBF7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03200" tIns="203200" rIns="203200" bIns="203200" rtlCol="0" anchor="ctr">
            <a:spAutoFit/>
          </a:bodyPr>
          <a:lstStyle/>
          <a:p>
            <a:pPr algn="ctr">
              <a:spcBef>
                <a:spcPct val="43750"/>
              </a:spcBef>
              <a:spcAft>
                <a:spcPct val="43750"/>
              </a:spcAft>
            </a:pPr>
            <a:r>
              <a:rPr sz="2800" dirty="0">
                <a:solidFill>
                  <a:srgbClr val="000000"/>
                </a:solidFill>
              </a:rPr>
              <a:t>[!Tip] </a:t>
            </a:r>
            <a:r>
              <a:rPr sz="2800" dirty="0">
                <a:solidFill>
                  <a:srgbClr val="000000"/>
                </a:solidFill>
                <a:hlinkClick r:id="rId3"/>
              </a:rPr>
              <a:t>HTTP Cats</a:t>
            </a:r>
            <a:r>
              <a:rPr sz="2800" dirty="0">
                <a:solidFill>
                  <a:srgbClr val="000000"/>
                </a:solidFill>
              </a:rPr>
              <a:t> by Tomomi </a:t>
            </a:r>
            <a:r>
              <a:rPr sz="2800" dirty="0" err="1">
                <a:solidFill>
                  <a:srgbClr val="000000"/>
                </a:solidFill>
              </a:rPr>
              <a:t>Imura</a:t>
            </a:r>
            <a:r>
              <a:rPr sz="2800" dirty="0">
                <a:solidFill>
                  <a:srgbClr val="000000"/>
                </a:solidFill>
              </a:rPr>
              <a:t> is a memorable way to match status codes with errors.</a:t>
            </a:r>
          </a:p>
        </p:txBody>
      </p:sp>
      <p:pic>
        <p:nvPicPr>
          <p:cNvPr id="7" name="Picture 6" descr="A picture containing text, indoor&#10;&#10;Description automatically generated">
            <a:extLst>
              <a:ext uri="{FF2B5EF4-FFF2-40B4-BE49-F238E27FC236}">
                <a16:creationId xmlns:a16="http://schemas.microsoft.com/office/drawing/2014/main" id="{511877F2-F737-5542-BFBD-E8CB309491E4}"/>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7543800" y="2236134"/>
            <a:ext cx="3608456" cy="2886765"/>
          </a:xfrm>
          <a:prstGeom prst="rect">
            <a:avLst/>
          </a:prstGeom>
        </p:spPr>
      </p:pic>
      <p:sp>
        <p:nvSpPr>
          <p:cNvPr id="8" name="TextBox 7">
            <a:extLst>
              <a:ext uri="{FF2B5EF4-FFF2-40B4-BE49-F238E27FC236}">
                <a16:creationId xmlns:a16="http://schemas.microsoft.com/office/drawing/2014/main" id="{AC827972-40E4-E54F-ACB2-278549ECDBB2}"/>
              </a:ext>
            </a:extLst>
          </p:cNvPr>
          <p:cNvSpPr txBox="1"/>
          <p:nvPr/>
        </p:nvSpPr>
        <p:spPr>
          <a:xfrm>
            <a:off x="3714750" y="5334000"/>
            <a:ext cx="4762500" cy="138499"/>
          </a:xfrm>
          <a:prstGeom prst="rect">
            <a:avLst/>
          </a:prstGeom>
          <a:noFill/>
        </p:spPr>
        <p:txBody>
          <a:bodyPr wrap="square" lIns="0" tIns="0" rIns="0" bIns="0" rtlCol="0">
            <a:spAutoFit/>
          </a:bodyPr>
          <a:lstStyle/>
          <a:p>
            <a:r>
              <a:rPr lang="en-US" sz="900">
                <a:hlinkClick r:id="rId5" tooltip="http://boingboing.net/2011/12/14/http-status-cats-by-girliemac.html"/>
              </a:rPr>
              <a:t>This Photo</a:t>
            </a:r>
            <a:r>
              <a:rPr lang="en-US" sz="900"/>
              <a:t> by Unknown Author is licensed under </a:t>
            </a:r>
            <a:r>
              <a:rPr lang="en-US" sz="900">
                <a:hlinkClick r:id="rId6" tooltip="https://creativecommons.org/licenses/by-nc-sa/3.0/"/>
              </a:rPr>
              <a:t>CC BY-SA-NC</a:t>
            </a:r>
            <a:endParaRPr lang="en-US" sz="900"/>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Knowledge check</a:t>
            </a: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1</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All APIs require keys for access.</a:t>
            </a:r>
          </a:p>
        </p:txBody>
      </p:sp>
      <p:sp>
        <p:nvSpPr>
          <p:cNvPr id="4" name="New shape"/>
          <p:cNvSpPr/>
          <p:nvPr/>
        </p:nvSpPr>
        <p:spPr>
          <a:xfrm>
            <a:off x="586581" y="2361438"/>
            <a:ext cx="11018838" cy="39969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a:solidFill>
                  <a:srgbClr val="000000"/>
                </a:solidFill>
              </a:rPr>
              <a:t>True</a:t>
            </a:r>
          </a:p>
          <a:p>
            <a:pPr lvl="1" indent="-457200">
              <a:spcAft>
                <a:spcPct val="15000"/>
              </a:spcAft>
              <a:buAutoNum type="alphaUcPeriod"/>
            </a:pPr>
            <a:r>
              <a:rPr sz="2500">
                <a:solidFill>
                  <a:srgbClr val="000000"/>
                </a:solidFill>
              </a:rPr>
              <a:t>False</a:t>
            </a: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1</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All APIs require keys for access.</a:t>
            </a:r>
          </a:p>
        </p:txBody>
      </p:sp>
      <p:sp>
        <p:nvSpPr>
          <p:cNvPr id="4" name="New shape"/>
          <p:cNvSpPr/>
          <p:nvPr/>
        </p:nvSpPr>
        <p:spPr>
          <a:xfrm>
            <a:off x="586581" y="2361438"/>
            <a:ext cx="11018838" cy="39969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a:solidFill>
                  <a:srgbClr val="000000"/>
                </a:solidFill>
              </a:rPr>
              <a:t>True</a:t>
            </a:r>
          </a:p>
          <a:p>
            <a:pPr lvl="1" indent="-457200">
              <a:spcAft>
                <a:spcPct val="15000"/>
              </a:spcAft>
              <a:buAutoNum type="alphaUcPeriod"/>
            </a:pPr>
            <a:r>
              <a:rPr sz="2500" b="1">
                <a:solidFill>
                  <a:srgbClr val="000000"/>
                </a:solidFill>
                <a:highlight>
                  <a:srgbClr val="F0F788"/>
                </a:highlight>
              </a:rPr>
              <a:t>False</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2309812"/>
            <a:ext cx="3182027" cy="548640"/>
          </a:xfrm>
        </p:spPr>
        <p:txBody>
          <a:bodyPr anchor="t"/>
          <a:lstStyle>
            <a:lvl1pPr>
              <a:defRPr>
                <a:solidFill>
                  <a:schemeClr val="tx1"/>
                </a:solidFill>
              </a:defRPr>
            </a:lvl1pPr>
          </a:lstStyle>
          <a:p>
            <a:r>
              <a:rPr lang="en-US"/>
              <a:t>Prerequisites</a:t>
            </a:r>
          </a:p>
        </p:txBody>
      </p:sp>
      <p:sp>
        <p:nvSpPr>
          <p:cNvPr id="3" name="Subtitle"/>
          <p:cNvSpPr>
            <a:spLocks noGrp="1"/>
          </p:cNvSpPr>
          <p:nvPr>
            <p:ph type="body" sz="quarter" idx="11"/>
          </p:nvPr>
        </p:nvSpPr>
        <p:spPr>
          <a:xfrm>
            <a:off x="4353496" y="2643767"/>
            <a:ext cx="7253288" cy="307777"/>
          </a:xfrm>
        </p:spPr>
        <p:txBody>
          <a:bodyPr anchor="t"/>
          <a:lstStyle>
            <a:lvl1pPr marL="231775" indent="-231775">
              <a:spcAft>
                <a:spcPts val="600"/>
              </a:spcAft>
              <a:buFont typeface="Wingdings" panose="05000000000000000000" pitchFamily="2" charset="2"/>
              <a:buChar char=""/>
              <a:defRPr/>
            </a:lvl1pPr>
          </a:lstStyle>
          <a:p>
            <a:pPr lvl="1"/>
            <a:r>
              <a:rPr dirty="0"/>
              <a:t>An internet-connected browser, like Microsoft Edge</a:t>
            </a: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2</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OAuth uses access tokens to perform the following task:</a:t>
            </a:r>
          </a:p>
        </p:txBody>
      </p:sp>
      <p:sp>
        <p:nvSpPr>
          <p:cNvPr id="4" name="New shape"/>
          <p:cNvSpPr/>
          <p:nvPr/>
        </p:nvSpPr>
        <p:spPr>
          <a:xfrm>
            <a:off x="586581" y="2361438"/>
            <a:ext cx="11018838" cy="39969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a:solidFill>
                  <a:srgbClr val="000000"/>
                </a:solidFill>
              </a:rPr>
              <a:t>Obtain an authorization code</a:t>
            </a:r>
          </a:p>
          <a:p>
            <a:pPr lvl="1" indent="-457200">
              <a:spcAft>
                <a:spcPct val="15000"/>
              </a:spcAft>
              <a:buAutoNum type="alphaUcPeriod"/>
            </a:pPr>
            <a:r>
              <a:rPr sz="2500">
                <a:solidFill>
                  <a:srgbClr val="000000"/>
                </a:solidFill>
              </a:rPr>
              <a:t>Ensure a user is logged in</a:t>
            </a:r>
          </a:p>
          <a:p>
            <a:pPr lvl="1" indent="-457200">
              <a:spcAft>
                <a:spcPct val="15000"/>
              </a:spcAft>
              <a:buAutoNum type="alphaUcPeriod"/>
            </a:pPr>
            <a:r>
              <a:rPr sz="2500">
                <a:solidFill>
                  <a:srgbClr val="000000"/>
                </a:solidFill>
              </a:rPr>
              <a:t>Ensure security</a:t>
            </a: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2</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OAuth uses access tokens to perform the following task:</a:t>
            </a:r>
          </a:p>
        </p:txBody>
      </p:sp>
      <p:sp>
        <p:nvSpPr>
          <p:cNvPr id="4" name="New shape"/>
          <p:cNvSpPr/>
          <p:nvPr/>
        </p:nvSpPr>
        <p:spPr>
          <a:xfrm>
            <a:off x="586581" y="2361438"/>
            <a:ext cx="11018838" cy="39969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b="1">
                <a:solidFill>
                  <a:srgbClr val="000000"/>
                </a:solidFill>
                <a:highlight>
                  <a:srgbClr val="F0F788"/>
                </a:highlight>
              </a:rPr>
              <a:t>Obtain an authorization code</a:t>
            </a:r>
          </a:p>
          <a:p>
            <a:pPr lvl="1" indent="-457200">
              <a:spcAft>
                <a:spcPct val="15000"/>
              </a:spcAft>
              <a:buAutoNum type="alphaUcPeriod"/>
            </a:pPr>
            <a:r>
              <a:rPr sz="2500">
                <a:solidFill>
                  <a:srgbClr val="000000"/>
                </a:solidFill>
              </a:rPr>
              <a:t>Ensure a user is logged in</a:t>
            </a:r>
          </a:p>
          <a:p>
            <a:pPr lvl="1" indent="-457200">
              <a:spcAft>
                <a:spcPct val="15000"/>
              </a:spcAft>
              <a:buAutoNum type="alphaUcPeriod"/>
            </a:pPr>
            <a:r>
              <a:rPr sz="2500">
                <a:solidFill>
                  <a:srgbClr val="000000"/>
                </a:solidFill>
              </a:rPr>
              <a:t>Ensure security</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3</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APIs can be used for the following:</a:t>
            </a:r>
          </a:p>
        </p:txBody>
      </p:sp>
      <p:sp>
        <p:nvSpPr>
          <p:cNvPr id="4" name="New shape"/>
          <p:cNvSpPr/>
          <p:nvPr/>
        </p:nvSpPr>
        <p:spPr>
          <a:xfrm>
            <a:off x="586581" y="2361438"/>
            <a:ext cx="11018838" cy="39969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a:solidFill>
                  <a:srgbClr val="000000"/>
                </a:solidFill>
              </a:rPr>
              <a:t>E-commerce applications</a:t>
            </a:r>
          </a:p>
          <a:p>
            <a:pPr lvl="1" indent="-457200">
              <a:spcAft>
                <a:spcPct val="15000"/>
              </a:spcAft>
              <a:buAutoNum type="alphaUcPeriod"/>
            </a:pPr>
            <a:r>
              <a:rPr sz="2500">
                <a:solidFill>
                  <a:srgbClr val="000000"/>
                </a:solidFill>
              </a:rPr>
              <a:t>Cultural organizations</a:t>
            </a:r>
          </a:p>
          <a:p>
            <a:pPr lvl="1" indent="-457200">
              <a:spcAft>
                <a:spcPct val="15000"/>
              </a:spcAft>
              <a:buAutoNum type="alphaUcPeriod"/>
            </a:pPr>
            <a:r>
              <a:rPr sz="2500">
                <a:solidFill>
                  <a:srgbClr val="000000"/>
                </a:solidFill>
              </a:rPr>
              <a:t>Payment transactions</a:t>
            </a:r>
          </a:p>
          <a:p>
            <a:pPr lvl="1" indent="-457200">
              <a:spcAft>
                <a:spcPct val="15000"/>
              </a:spcAft>
              <a:buAutoNum type="alphaUcPeriod"/>
            </a:pPr>
            <a:r>
              <a:rPr sz="2500">
                <a:solidFill>
                  <a:srgbClr val="000000"/>
                </a:solidFill>
              </a:rPr>
              <a:t>All of the above</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Question 3</a:t>
            </a:r>
          </a:p>
        </p:txBody>
      </p:sp>
      <p:sp>
        <p:nvSpPr>
          <p:cNvPr id="3" name="Subtitle"/>
          <p:cNvSpPr>
            <a:spLocks noGrp="1"/>
          </p:cNvSpPr>
          <p:nvPr>
            <p:ph sz="quarter" idx="10"/>
          </p:nvPr>
        </p:nvSpPr>
        <p:spPr>
          <a:xfrm>
            <a:off x="584200" y="1435100"/>
            <a:ext cx="11018838" cy="426720"/>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t>APIs can be used for the following:</a:t>
            </a:r>
          </a:p>
        </p:txBody>
      </p:sp>
      <p:sp>
        <p:nvSpPr>
          <p:cNvPr id="4" name="New shape"/>
          <p:cNvSpPr/>
          <p:nvPr/>
        </p:nvSpPr>
        <p:spPr>
          <a:xfrm>
            <a:off x="586581" y="2361438"/>
            <a:ext cx="11018838" cy="39969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lstStyle/>
          <a:p>
            <a:pPr lvl="1" indent="-457200">
              <a:spcAft>
                <a:spcPct val="15000"/>
              </a:spcAft>
              <a:buAutoNum type="alphaUcPeriod"/>
            </a:pPr>
            <a:r>
              <a:rPr sz="2500">
                <a:solidFill>
                  <a:srgbClr val="000000"/>
                </a:solidFill>
              </a:rPr>
              <a:t>E-commerce applications</a:t>
            </a:r>
          </a:p>
          <a:p>
            <a:pPr lvl="1" indent="-457200">
              <a:spcAft>
                <a:spcPct val="15000"/>
              </a:spcAft>
              <a:buAutoNum type="alphaUcPeriod"/>
            </a:pPr>
            <a:r>
              <a:rPr sz="2500">
                <a:solidFill>
                  <a:srgbClr val="000000"/>
                </a:solidFill>
              </a:rPr>
              <a:t>Cultural organizations</a:t>
            </a:r>
          </a:p>
          <a:p>
            <a:pPr lvl="1" indent="-457200">
              <a:spcAft>
                <a:spcPct val="15000"/>
              </a:spcAft>
              <a:buAutoNum type="alphaUcPeriod"/>
            </a:pPr>
            <a:r>
              <a:rPr sz="2500">
                <a:solidFill>
                  <a:srgbClr val="000000"/>
                </a:solidFill>
              </a:rPr>
              <a:t>Payment transactions</a:t>
            </a:r>
          </a:p>
          <a:p>
            <a:pPr lvl="1" indent="-457200">
              <a:spcAft>
                <a:spcPct val="15000"/>
              </a:spcAft>
              <a:buAutoNum type="alphaUcPeriod"/>
            </a:pPr>
            <a:r>
              <a:rPr sz="2500" b="1">
                <a:solidFill>
                  <a:srgbClr val="000000"/>
                </a:solidFill>
                <a:highlight>
                  <a:srgbClr val="F0F788"/>
                </a:highlight>
              </a:rPr>
              <a:t>All of the above</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Summary</a:t>
            </a: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Summary</a:t>
            </a:r>
          </a:p>
        </p:txBody>
      </p:sp>
      <p:sp>
        <p:nvSpPr>
          <p:cNvPr id="3" name="Subtitle"/>
          <p:cNvSpPr>
            <a:spLocks noGrp="1"/>
          </p:cNvSpPr>
          <p:nvPr>
            <p:ph sz="quarter" idx="10"/>
          </p:nvPr>
        </p:nvSpPr>
        <p:spPr>
          <a:xfrm>
            <a:off x="584200" y="1435100"/>
            <a:ext cx="11018838" cy="861774"/>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r>
              <a:rPr dirty="0"/>
              <a:t>In this module, you learned what APIs are and how to </a:t>
            </a:r>
            <a:r>
              <a:rPr lang="en-US" dirty="0"/>
              <a:t>query one securely</a:t>
            </a:r>
            <a:r>
              <a:rPr dirty="0"/>
              <a:t>.</a:t>
            </a: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85216" y="2309812"/>
            <a:ext cx="3182027" cy="1097280"/>
          </a:xfrm>
        </p:spPr>
        <p:txBody>
          <a:bodyPr anchor="t"/>
          <a:lstStyle>
            <a:lvl1pPr>
              <a:defRPr>
                <a:solidFill>
                  <a:schemeClr val="tx1"/>
                </a:solidFill>
              </a:defRPr>
            </a:lvl1pPr>
          </a:lstStyle>
          <a:p>
            <a:r>
              <a:rPr lang="en-US"/>
              <a:t>Learning objectives</a:t>
            </a:r>
          </a:p>
        </p:txBody>
      </p:sp>
      <p:sp>
        <p:nvSpPr>
          <p:cNvPr id="3" name="Subtitle"/>
          <p:cNvSpPr>
            <a:spLocks noGrp="1"/>
          </p:cNvSpPr>
          <p:nvPr>
            <p:ph type="body" sz="quarter" idx="11"/>
          </p:nvPr>
        </p:nvSpPr>
        <p:spPr>
          <a:xfrm>
            <a:off x="4356100" y="2309812"/>
            <a:ext cx="7253288" cy="1046440"/>
          </a:xfrm>
        </p:spPr>
        <p:txBody>
          <a:bodyPr anchor="t"/>
          <a:lstStyle>
            <a:lvl1pPr marL="231775" indent="-231775">
              <a:spcAft>
                <a:spcPts val="600"/>
              </a:spcAft>
              <a:buFont typeface="Wingdings" panose="05000000000000000000" pitchFamily="2" charset="2"/>
              <a:buChar char=""/>
              <a:defRPr/>
            </a:lvl1pPr>
          </a:lstStyle>
          <a:p>
            <a:pPr lvl="1"/>
            <a:r>
              <a:rPr dirty="0"/>
              <a:t>Learn about RESTful APIs.</a:t>
            </a:r>
          </a:p>
          <a:p>
            <a:pPr lvl="1"/>
            <a:r>
              <a:rPr dirty="0"/>
              <a:t>Learn various strategies to connect to external APIs.</a:t>
            </a:r>
          </a:p>
          <a:p>
            <a:pPr lvl="1"/>
            <a:r>
              <a:rPr dirty="0"/>
              <a:t>Learn how to query two different museum APIs.</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Introduction</a:t>
            </a: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588963"/>
            <a:ext cx="4158362" cy="935037"/>
          </a:xfrm>
        </p:spPr>
        <p:txBody>
          <a:bodyPr wrap="square" anchor="b">
            <a:normAutofit/>
          </a:bodyPr>
          <a:lstStyle>
            <a:lvl1pPr>
              <a:defRPr>
                <a:solidFill>
                  <a:schemeClr val="tx1"/>
                </a:solidFill>
              </a:defRPr>
            </a:lvl1pPr>
          </a:lstStyle>
          <a:p>
            <a:r>
              <a:rPr lang="en-US" dirty="0"/>
              <a:t>Introduction</a:t>
            </a:r>
          </a:p>
        </p:txBody>
      </p:sp>
      <p:sp>
        <p:nvSpPr>
          <p:cNvPr id="3" name="Subtitle"/>
          <p:cNvSpPr>
            <a:spLocks noGrp="1"/>
          </p:cNvSpPr>
          <p:nvPr>
            <p:ph type="body" sz="quarter" idx="10"/>
          </p:nvPr>
        </p:nvSpPr>
        <p:spPr>
          <a:xfrm>
            <a:off x="584200" y="2057400"/>
            <a:ext cx="4162425" cy="4211637"/>
          </a:xfrm>
        </p:spPr>
        <p:txBody>
          <a:bodyPr wrap="square">
            <a:normAutofit/>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a:lnSpc>
                <a:spcPct val="90000"/>
              </a:lnSpc>
            </a:pPr>
            <a:r>
              <a:rPr lang="en-US" sz="1900" b="0" i="0" dirty="0">
                <a:effectLst/>
              </a:rPr>
              <a:t>You're a web developer with a passion for the art world. You'd love to create a web page to showcase examples of art through the ages. But you're not sure about the best way to get images of art for your web page. That's where APIs come in! </a:t>
            </a:r>
          </a:p>
          <a:p>
            <a:pPr>
              <a:lnSpc>
                <a:spcPct val="90000"/>
              </a:lnSpc>
            </a:pPr>
            <a:endParaRPr lang="en-US" sz="1900" dirty="0"/>
          </a:p>
          <a:p>
            <a:pPr>
              <a:lnSpc>
                <a:spcPct val="90000"/>
              </a:lnSpc>
            </a:pPr>
            <a:r>
              <a:rPr lang="en-US" sz="1900" b="0" i="0" dirty="0">
                <a:effectLst/>
              </a:rPr>
              <a:t>In this module, you'll learn the basics of APIs that help you get images of artwork made public by museums around the world.</a:t>
            </a:r>
            <a:endParaRPr lang="en-US" sz="1900" dirty="0"/>
          </a:p>
        </p:txBody>
      </p:sp>
      <p:pic>
        <p:nvPicPr>
          <p:cNvPr id="5" name="Picture 4" descr="Colourful paints and brushes">
            <a:extLst>
              <a:ext uri="{FF2B5EF4-FFF2-40B4-BE49-F238E27FC236}">
                <a16:creationId xmlns:a16="http://schemas.microsoft.com/office/drawing/2014/main" id="{9BCFCF1A-2B17-47D6-8B67-6A5A640BB697}"/>
              </a:ext>
            </a:extLst>
          </p:cNvPr>
          <p:cNvPicPr>
            <a:picLocks noChangeAspect="1"/>
          </p:cNvPicPr>
          <p:nvPr/>
        </p:nvPicPr>
        <p:blipFill rotWithShape="1">
          <a:blip r:embed="rId3"/>
          <a:srcRect l="23882" r="9367" b="-1"/>
          <a:stretch/>
        </p:blipFill>
        <p:spPr>
          <a:xfrm>
            <a:off x="5334000" y="10"/>
            <a:ext cx="6858000" cy="6857990"/>
          </a:xfrm>
          <a:prstGeom prst="rect">
            <a:avLst/>
          </a:prstGeom>
          <a:noFill/>
        </p:spPr>
      </p:pic>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hasCustomPrompt="1"/>
          </p:nvPr>
        </p:nvSpPr>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r>
              <a:rPr lang="en-US"/>
              <a:t>What is an API?</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title"/>
          </p:nvPr>
        </p:nvSpPr>
        <p:spPr>
          <a:xfrm>
            <a:off x="588263" y="457200"/>
            <a:ext cx="11018520" cy="548640"/>
          </a:xfrm>
        </p:spPr>
        <p:txBody>
          <a:bodyPr/>
          <a:lstStyle>
            <a:lvl1pPr>
              <a:defRPr>
                <a:solidFill>
                  <a:schemeClr val="tx1"/>
                </a:solidFill>
              </a:defRPr>
            </a:lvl1pPr>
          </a:lstStyle>
          <a:p>
            <a:r>
              <a:rPr lang="en-US"/>
              <a:t>What is an API?</a:t>
            </a:r>
          </a:p>
        </p:txBody>
      </p:sp>
      <p:sp>
        <p:nvSpPr>
          <p:cNvPr id="3" name="Subtitle"/>
          <p:cNvSpPr>
            <a:spLocks noGrp="1"/>
          </p:cNvSpPr>
          <p:nvPr>
            <p:ph sz="quarter" idx="10"/>
          </p:nvPr>
        </p:nvSpPr>
        <p:spPr>
          <a:xfrm>
            <a:off x="584200" y="1435100"/>
            <a:ext cx="11018838" cy="17235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algn="l"/>
            <a:r>
              <a:rPr lang="en-US" b="0" i="0" dirty="0">
                <a:solidFill>
                  <a:srgbClr val="171717"/>
                </a:solidFill>
                <a:effectLst/>
                <a:latin typeface="Segoe UI" panose="020B0502040204020203" pitchFamily="34" charset="0"/>
              </a:rPr>
              <a:t>What is an API? This term seems to get used for many different things. Let's start with a definition of the acronym: "API" stands for "application programming interface." It's easiest to think of an API as a set of rules, or a codified handshake, between systems.</a:t>
            </a: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5DC0B-6F63-8F4E-9A8B-122A444A10CF}"/>
              </a:ext>
            </a:extLst>
          </p:cNvPr>
          <p:cNvSpPr>
            <a:spLocks noGrp="1"/>
          </p:cNvSpPr>
          <p:nvPr>
            <p:ph type="title"/>
          </p:nvPr>
        </p:nvSpPr>
        <p:spPr>
          <a:xfrm>
            <a:off x="588263" y="457200"/>
            <a:ext cx="11018520" cy="553998"/>
          </a:xfrm>
        </p:spPr>
        <p:txBody>
          <a:bodyPr wrap="square" anchor="t">
            <a:normAutofit/>
          </a:bodyPr>
          <a:lstStyle/>
          <a:p>
            <a:r>
              <a:rPr lang="en-US" dirty="0"/>
              <a:t>An API is like a kitchen sink</a:t>
            </a:r>
          </a:p>
        </p:txBody>
      </p:sp>
      <p:sp>
        <p:nvSpPr>
          <p:cNvPr id="3" name="Content Placeholder 2">
            <a:extLst>
              <a:ext uri="{FF2B5EF4-FFF2-40B4-BE49-F238E27FC236}">
                <a16:creationId xmlns:a16="http://schemas.microsoft.com/office/drawing/2014/main" id="{C4F1691F-E552-1F4F-BC85-4E52BF77CFD4}"/>
              </a:ext>
            </a:extLst>
          </p:cNvPr>
          <p:cNvSpPr>
            <a:spLocks noGrp="1"/>
          </p:cNvSpPr>
          <p:nvPr>
            <p:ph sz="quarter" idx="12"/>
          </p:nvPr>
        </p:nvSpPr>
        <p:spPr>
          <a:xfrm>
            <a:off x="584200" y="1435100"/>
            <a:ext cx="5211763" cy="4833938"/>
          </a:xfrm>
        </p:spPr>
        <p:txBody>
          <a:bodyPr wrap="square">
            <a:normAutofit/>
          </a:bodyPr>
          <a:lstStyle/>
          <a:p>
            <a:r>
              <a:rPr lang="en-US" b="0" i="0">
                <a:effectLst/>
              </a:rPr>
              <a:t>A sink is an API between you, the consumer of water, and the pipes that deliver it to you. You don't need to know much about the pipe configuration. You just need to know that when you turn a handle, water comes out and you can use it. An API is a convenient way to interface between a user and a product.</a:t>
            </a:r>
          </a:p>
          <a:p>
            <a:endParaRPr lang="en-US" dirty="0"/>
          </a:p>
        </p:txBody>
      </p:sp>
      <p:pic>
        <p:nvPicPr>
          <p:cNvPr id="5" name="Content Placeholder 4" descr="Person washing hands">
            <a:extLst>
              <a:ext uri="{FF2B5EF4-FFF2-40B4-BE49-F238E27FC236}">
                <a16:creationId xmlns:a16="http://schemas.microsoft.com/office/drawing/2014/main" id="{B376E13D-E221-0146-94E4-6DC9A20995E3}"/>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6389688" y="2112169"/>
            <a:ext cx="5219700" cy="3479800"/>
          </a:xfrm>
        </p:spPr>
      </p:pic>
    </p:spTree>
    <p:extLst>
      <p:ext uri="{BB962C8B-B14F-4D97-AF65-F5344CB8AC3E}">
        <p14:creationId xmlns:p14="http://schemas.microsoft.com/office/powerpoint/2010/main" val="173046014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S_NET" val="5.0.9"/>
  <p:tag name="AS_OS" val="Microsoft Windows NT 10.0.14393.0"/>
  <p:tag name="AS_RELEASE_DATE" val="2020.11.14"/>
  <p:tag name="AS_TITLE" val="Aspose.Slides for .NET Standard 2.0"/>
  <p:tag name="AS_VERSION" val="20.1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icrosoft_Learn_White_Templat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Arial" pitchFamily="34" charset="0"/>
        <a:cs typeface="Arial" pitchFamily="34" charset="0"/>
      </a:majorFont>
      <a:minorFont>
        <a:latin typeface="Segoe UI"/>
        <a:ea typeface="Arial" pitchFamily="34" charset="0"/>
        <a:cs typeface="Arial" pitchFamily="34" charset="0"/>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Learn_Template_v04.potx" id="{F8D8902F-40E6-438A-BE83-E6CF85ED3C26}" vid="{D5E28E8F-F1B1-4D78-9457-864A2A780838}"/>
    </a:ext>
  </a:extLst>
</a:theme>
</file>

<file path=ppt/theme/theme3.xml><?xml version="1.0" encoding="utf-8"?>
<a:theme xmlns:a="http://schemas.openxmlformats.org/drawingml/2006/main" name=" Microsoft_Learn_Light_Gray_Template">
  <a:themeElements>
    <a:clrScheme name="Inspire-Ignite Light Gray">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69BA"/>
      </a:hlink>
      <a:folHlink>
        <a:srgbClr val="0069BA"/>
      </a:folHlink>
    </a:clrScheme>
    <a:fontScheme name="Microsoft 2019 Brand Templates">
      <a:majorFont>
        <a:latin typeface="Segoe UI Semibold"/>
        <a:ea typeface="Arial" pitchFamily="34" charset="0"/>
        <a:cs typeface="Arial" pitchFamily="34" charset="0"/>
      </a:majorFont>
      <a:minorFont>
        <a:latin typeface="Segoe UI"/>
        <a:ea typeface="Arial" pitchFamily="34" charset="0"/>
        <a:cs typeface="Arial" pitchFamily="34" charset="0"/>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Learn_Template_v04.potx" id="{F8D8902F-40E6-438A-BE83-E6CF85ED3C26}" vid="{715E77BC-29FE-4329-A0B5-F68DE9C523F7}"/>
    </a:ext>
  </a:extLst>
</a:theme>
</file>

<file path=ppt/theme/theme4.xml><?xml version="1.0" encoding="utf-8"?>
<a:theme xmlns:a="http://schemas.openxmlformats.org/drawingml/2006/main" name=" Microsoft_Learn_Black_Template">
  <a:themeElements>
    <a:clrScheme name="Inspire black">
      <a:dk1>
        <a:srgbClr val="000000"/>
      </a:dk1>
      <a:lt1>
        <a:srgbClr val="FFFFFF"/>
      </a:lt1>
      <a:dk2>
        <a:srgbClr val="243A5E"/>
      </a:dk2>
      <a:lt2>
        <a:srgbClr val="E6E6E6"/>
      </a:lt2>
      <a:accent1>
        <a:srgbClr val="50E6FF"/>
      </a:accent1>
      <a:accent2>
        <a:srgbClr val="0078D4"/>
      </a:accent2>
      <a:accent3>
        <a:srgbClr val="D83B01"/>
      </a:accent3>
      <a:accent4>
        <a:srgbClr val="FF9349"/>
      </a:accent4>
      <a:accent5>
        <a:srgbClr val="8661C5"/>
      </a:accent5>
      <a:accent6>
        <a:srgbClr val="D2D2D2"/>
      </a:accent6>
      <a:hlink>
        <a:srgbClr val="50E6FF"/>
      </a:hlink>
      <a:folHlink>
        <a:srgbClr val="50E6FF"/>
      </a:folHlink>
    </a:clrScheme>
    <a:fontScheme name="Microsoft 2019 Brand Templates">
      <a:majorFont>
        <a:latin typeface="Segoe UI Semibold"/>
        <a:ea typeface="Arial" pitchFamily="34" charset="0"/>
        <a:cs typeface="Arial" pitchFamily="34" charset="0"/>
      </a:majorFont>
      <a:minorFont>
        <a:latin typeface="Segoe UI"/>
        <a:ea typeface="Arial" pitchFamily="34" charset="0"/>
        <a:cs typeface="Arial" pitchFamily="34" charset="0"/>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Learn_Template_v04.potx" id="{F8D8902F-40E6-438A-BE83-E6CF85ED3C26}" vid="{B40C9706-545E-499C-8881-4A5859C56520}"/>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pitchFamily="34" charset="0"/>
        <a:cs typeface="Arial" pitchFamily="34" charset="0"/>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14</TotalTime>
  <Words>3621</Words>
  <Application>Microsoft Macintosh PowerPoint</Application>
  <PresentationFormat>Widescreen</PresentationFormat>
  <Paragraphs>241</Paragraphs>
  <Slides>36</Slides>
  <Notes>33</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36</vt:i4>
      </vt:variant>
    </vt:vector>
  </HeadingPairs>
  <TitlesOfParts>
    <vt:vector size="46" baseType="lpstr">
      <vt:lpstr>Arial</vt:lpstr>
      <vt:lpstr>Calibri</vt:lpstr>
      <vt:lpstr>Consolas</vt:lpstr>
      <vt:lpstr>Segoe UI</vt:lpstr>
      <vt:lpstr>Segoe UI Semibold</vt:lpstr>
      <vt:lpstr>Wingdings</vt:lpstr>
      <vt:lpstr>Office Theme</vt:lpstr>
      <vt:lpstr>Microsoft_Learn_White_Template</vt:lpstr>
      <vt:lpstr> Microsoft_Learn_Light_Gray_Template</vt:lpstr>
      <vt:lpstr> Microsoft_Learn_Black_Template</vt:lpstr>
      <vt:lpstr>PowerPoint Presentation</vt:lpstr>
      <vt:lpstr>Explore the art world by using RESTful APIs</vt:lpstr>
      <vt:lpstr>Prerequisites</vt:lpstr>
      <vt:lpstr>Learning objectives</vt:lpstr>
      <vt:lpstr>Introduction</vt:lpstr>
      <vt:lpstr>Introduction</vt:lpstr>
      <vt:lpstr>What is an API?</vt:lpstr>
      <vt:lpstr>What is an API?</vt:lpstr>
      <vt:lpstr>An API is like a kitchen sink</vt:lpstr>
      <vt:lpstr>Query the Metropolitan API</vt:lpstr>
      <vt:lpstr>Explore an API</vt:lpstr>
      <vt:lpstr>Query the API</vt:lpstr>
      <vt:lpstr>Summary</vt:lpstr>
      <vt:lpstr>Authentication strategies</vt:lpstr>
      <vt:lpstr>Authentication strategies</vt:lpstr>
      <vt:lpstr>Using HTTP protocols to authenticate</vt:lpstr>
      <vt:lpstr>Using API keys to authenticate</vt:lpstr>
      <vt:lpstr>OAuth</vt:lpstr>
      <vt:lpstr>Query the Cooper Hewitt API</vt:lpstr>
      <vt:lpstr>Query the Cooper Hewitt API</vt:lpstr>
      <vt:lpstr>Create a token and a key</vt:lpstr>
      <vt:lpstr>Query the API</vt:lpstr>
      <vt:lpstr>Handle responses</vt:lpstr>
      <vt:lpstr>Handle responses</vt:lpstr>
      <vt:lpstr>Try a query</vt:lpstr>
      <vt:lpstr>Understand status codes</vt:lpstr>
      <vt:lpstr>Knowledge check</vt:lpstr>
      <vt:lpstr>Question 1</vt:lpstr>
      <vt:lpstr>Question 1</vt:lpstr>
      <vt:lpstr>Question 2</vt:lpstr>
      <vt:lpstr>Question 2</vt:lpstr>
      <vt:lpstr>Question 3</vt:lpstr>
      <vt:lpstr>Question 3</vt:lpstr>
      <vt:lpstr>Summary</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Jen Looper</cp:lastModifiedBy>
  <cp:revision>3</cp:revision>
  <cp:lastPrinted>2022-02-04T16:37:20Z</cp:lastPrinted>
  <dcterms:created xsi:type="dcterms:W3CDTF">2022-02-04T16:37:20Z</dcterms:created>
  <dcterms:modified xsi:type="dcterms:W3CDTF">2022-02-09T18:38:37Z</dcterms:modified>
</cp:coreProperties>
</file>

<file path=docProps/thumbnail.jpeg>
</file>